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sldIdLst>
    <p:sldId id="309" r:id="rId3"/>
    <p:sldId id="274" r:id="rId4"/>
    <p:sldId id="311" r:id="rId5"/>
    <p:sldId id="315" r:id="rId6"/>
    <p:sldId id="365" r:id="rId7"/>
    <p:sldId id="356" r:id="rId8"/>
    <p:sldId id="313" r:id="rId9"/>
    <p:sldId id="366" r:id="rId10"/>
    <p:sldId id="367" r:id="rId11"/>
    <p:sldId id="368" r:id="rId12"/>
    <p:sldId id="333" r:id="rId13"/>
    <p:sldId id="314" r:id="rId14"/>
    <p:sldId id="354" r:id="rId15"/>
    <p:sldId id="369" r:id="rId16"/>
    <p:sldId id="370" r:id="rId17"/>
    <p:sldId id="331" r:id="rId18"/>
    <p:sldId id="320" r:id="rId19"/>
    <p:sldId id="371" r:id="rId20"/>
    <p:sldId id="328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896" userDrawn="1">
          <p15:clr>
            <a:srgbClr val="A4A3A4"/>
          </p15:clr>
        </p15:guide>
        <p15:guide id="3" pos="348" userDrawn="1">
          <p15:clr>
            <a:srgbClr val="A4A3A4"/>
          </p15:clr>
        </p15:guide>
        <p15:guide id="4" pos="7379" userDrawn="1">
          <p15:clr>
            <a:srgbClr val="A4A3A4"/>
          </p15:clr>
        </p15:guide>
        <p15:guide id="5" orient="horz" pos="301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B2"/>
    <a:srgbClr val="8E786B"/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8" y="516"/>
      </p:cViewPr>
      <p:guideLst>
        <p:guide orient="horz" pos="2062"/>
        <p:guide pos="3896"/>
        <p:guide pos="348"/>
        <p:guide pos="7379"/>
        <p:guide orient="horz" pos="301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0996" y="896872"/>
            <a:ext cx="9945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Cooperative Coevolutionary Negatively Correlated Natural Evolution Strategy</a:t>
            </a:r>
            <a:endParaRPr lang="zh-CN" altLang="en-US" sz="3600" dirty="0">
              <a:ln w="25400" cmpd="thickThin">
                <a:noFill/>
              </a:ln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164" y="163830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2644" y="5361437"/>
            <a:ext cx="9541510" cy="83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计算机科学与技术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陈驿来</a:t>
            </a:r>
          </a:p>
        </p:txBody>
      </p:sp>
      <p:sp>
        <p:nvSpPr>
          <p:cNvPr id="2" name="矩形 1"/>
          <p:cNvSpPr/>
          <p:nvPr/>
        </p:nvSpPr>
        <p:spPr>
          <a:xfrm>
            <a:off x="330996" y="2636735"/>
            <a:ext cx="432439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25400" cmpd="thickThin">
                  <a:noFill/>
                </a:ln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基于合作协同的负相关自然进化策略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B1E67C-9ACB-70C0-A69E-DE0B618B4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223" y="1114185"/>
            <a:ext cx="6674173" cy="3555582"/>
          </a:xfrm>
          <a:prstGeom prst="rect">
            <a:avLst/>
          </a:prstGeom>
          <a:effectLst>
            <a:outerShdw blurRad="50800" dist="50800" dir="36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D46535-6C2D-6153-A29C-7F75D21AFA34}"/>
              </a:ext>
            </a:extLst>
          </p:cNvPr>
          <p:cNvSpPr txBox="1"/>
          <p:nvPr/>
        </p:nvSpPr>
        <p:spPr>
          <a:xfrm>
            <a:off x="318770" y="158750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Pseudo-code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CE5839-C479-24A6-8EBB-0C5627C03618}"/>
              </a:ext>
            </a:extLst>
          </p:cNvPr>
          <p:cNvSpPr txBox="1"/>
          <p:nvPr/>
        </p:nvSpPr>
        <p:spPr>
          <a:xfrm>
            <a:off x="805132" y="1857555"/>
            <a:ext cx="37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将原先的单个解分为</a:t>
            </a:r>
            <a:r>
              <a:rPr lang="en-US" altLang="zh-CN" u="sng" dirty="0"/>
              <a:t>M</a:t>
            </a:r>
            <a:r>
              <a:rPr lang="zh-CN" altLang="en-US" u="sng" dirty="0"/>
              <a:t>个</a:t>
            </a:r>
            <a:r>
              <a:rPr lang="zh-CN" altLang="en-US" dirty="0"/>
              <a:t>（子解）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D6522A-3925-712B-4C18-17B42D60D1BA}"/>
              </a:ext>
            </a:extLst>
          </p:cNvPr>
          <p:cNvSpPr txBox="1"/>
          <p:nvPr/>
        </p:nvSpPr>
        <p:spPr>
          <a:xfrm>
            <a:off x="805132" y="2234143"/>
            <a:ext cx="393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对于每个待优化的当前子解，通过分布函数产生具体参数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B52E4-AC1A-4FE0-DD46-51C8041DD62E}"/>
              </a:ext>
            </a:extLst>
          </p:cNvPr>
          <p:cNvSpPr txBox="1"/>
          <p:nvPr/>
        </p:nvSpPr>
        <p:spPr>
          <a:xfrm>
            <a:off x="805132" y="2858227"/>
            <a:ext cx="378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将当前子解补充完整（使用父代的对应维度的均值）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6BC4B2-ADAE-A51D-AD55-C8ACC004C350}"/>
              </a:ext>
            </a:extLst>
          </p:cNvPr>
          <p:cNvSpPr txBox="1"/>
          <p:nvPr/>
        </p:nvSpPr>
        <p:spPr>
          <a:xfrm>
            <a:off x="805131" y="3495290"/>
            <a:ext cx="378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对于合并的解个体进行</a:t>
            </a:r>
            <a:r>
              <a:rPr lang="en-US" altLang="zh-CN" dirty="0"/>
              <a:t>NCNES</a:t>
            </a:r>
            <a:r>
              <a:rPr lang="zh-CN" altLang="en-US" dirty="0"/>
              <a:t>的评估和优化</a:t>
            </a:r>
          </a:p>
        </p:txBody>
      </p:sp>
    </p:spTree>
    <p:extLst>
      <p:ext uri="{BB962C8B-B14F-4D97-AF65-F5344CB8AC3E}">
        <p14:creationId xmlns:p14="http://schemas.microsoft.com/office/powerpoint/2010/main" val="238410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4034546" y="3982804"/>
              <a:ext cx="41229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Experiments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3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9151" y="205863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EDE0B1-1DF8-4441-0EC1-9BD805FD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1733202"/>
            <a:ext cx="4382577" cy="391734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>
              <a:schemeClr val="accent1">
                <a:alpha val="40000"/>
              </a:schemeClr>
            </a:glow>
            <a:outerShdw blurRad="50800" dir="2700000" sx="102000" sy="10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A5036F-89EE-FC8E-AF71-803A28E69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805" y="1397871"/>
            <a:ext cx="4060733" cy="4353927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952742-B051-9F01-77DF-D9302B71A81D}"/>
              </a:ext>
            </a:extLst>
          </p:cNvPr>
          <p:cNvSpPr txBox="1"/>
          <p:nvPr/>
        </p:nvSpPr>
        <p:spPr>
          <a:xfrm>
            <a:off x="259151" y="838122"/>
            <a:ext cx="547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NCNES</a:t>
            </a:r>
            <a:r>
              <a:rPr lang="zh-CN" altLang="en-US" dirty="0"/>
              <a:t>复现并在</a:t>
            </a:r>
            <a:r>
              <a:rPr lang="en-US" altLang="zh-CN" dirty="0"/>
              <a:t>CEC2017</a:t>
            </a:r>
            <a:r>
              <a:rPr lang="zh-CN" altLang="en-US" dirty="0"/>
              <a:t>测试集上的表现（低维）：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43F60D-4D6D-A068-D9A1-970F92E7626E}"/>
              </a:ext>
            </a:extLst>
          </p:cNvPr>
          <p:cNvSpPr txBox="1"/>
          <p:nvPr/>
        </p:nvSpPr>
        <p:spPr>
          <a:xfrm>
            <a:off x="2016243" y="5806962"/>
            <a:ext cx="14549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旋转、位移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3" y="880515"/>
            <a:ext cx="5777197" cy="2438466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3" y="3494266"/>
            <a:ext cx="5298712" cy="3027835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6561825" y="1479620"/>
            <a:ext cx="45029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相当一部分的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都优化到了最优值，但是其最差值，均值可能还没来得及在迭代结束前达到最优，从而导致较大的方差，这些都表明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NCNES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的性能与主流的优化算法比较，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还有上升空间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另外，注意到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F9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F12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，函数在没有达到最优解时提前收敛了，很小的方差表明了函数在每次训练时都陷入了相同的局部最优，这意味着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NCNES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在多样性指标上，对于全局搜索的比重需要增加，后期需要去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优化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这个平衡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fitness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diversity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的动态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权重。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DDE220-7591-C2F8-35A5-94919E91CC9F}"/>
              </a:ext>
            </a:extLst>
          </p:cNvPr>
          <p:cNvSpPr txBox="1"/>
          <p:nvPr/>
        </p:nvSpPr>
        <p:spPr>
          <a:xfrm>
            <a:off x="331463" y="335899"/>
            <a:ext cx="554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NCNES</a:t>
            </a:r>
            <a:r>
              <a:rPr lang="zh-CN" altLang="en-US" dirty="0"/>
              <a:t>复现并在</a:t>
            </a:r>
            <a:r>
              <a:rPr lang="en-US" altLang="zh-CN" dirty="0"/>
              <a:t>CEC2022</a:t>
            </a:r>
            <a:r>
              <a:rPr lang="zh-CN" altLang="en-US" dirty="0"/>
              <a:t>测试集上的表现（低维） ：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DDE220-7591-C2F8-35A5-94919E91CC9F}"/>
              </a:ext>
            </a:extLst>
          </p:cNvPr>
          <p:cNvSpPr txBox="1"/>
          <p:nvPr/>
        </p:nvSpPr>
        <p:spPr>
          <a:xfrm>
            <a:off x="2050995" y="350172"/>
            <a:ext cx="668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NCNES/CC-NCNES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复现并在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CEC2017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测试集上的表现（高维）：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827B3D-6973-2B3A-0582-D676E389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3" y="822385"/>
            <a:ext cx="4361307" cy="5071561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10DD39-B8F9-210C-4540-10E101EF3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871" y="822385"/>
            <a:ext cx="4836250" cy="5071561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E7F739-6346-F0AC-4DC9-99C143C9E197}"/>
              </a:ext>
            </a:extLst>
          </p:cNvPr>
          <p:cNvSpPr txBox="1"/>
          <p:nvPr/>
        </p:nvSpPr>
        <p:spPr>
          <a:xfrm>
            <a:off x="9755649" y="1882233"/>
            <a:ext cx="22829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结合了</a:t>
            </a:r>
            <a:r>
              <a:rPr lang="en-US" altLang="zh-CN" dirty="0"/>
              <a:t>CC</a:t>
            </a:r>
            <a:r>
              <a:rPr lang="zh-CN" altLang="en-US" dirty="0"/>
              <a:t>框架之后</a:t>
            </a:r>
            <a:endParaRPr lang="en-US" altLang="zh-CN" dirty="0"/>
          </a:p>
          <a:p>
            <a:r>
              <a:rPr lang="zh-CN" altLang="en-US" dirty="0"/>
              <a:t>在相同的迭代次数下</a:t>
            </a:r>
            <a:endParaRPr lang="en-US" altLang="zh-CN" dirty="0"/>
          </a:p>
          <a:p>
            <a:r>
              <a:rPr lang="en-US" altLang="zh-CN" dirty="0"/>
              <a:t>NCNES</a:t>
            </a:r>
            <a:r>
              <a:rPr lang="zh-CN" altLang="en-US" dirty="0"/>
              <a:t>较多在更多的</a:t>
            </a:r>
            <a:endParaRPr lang="en-US" altLang="zh-CN" dirty="0"/>
          </a:p>
          <a:p>
            <a:r>
              <a:rPr lang="en-US" altLang="zh-CN" dirty="0"/>
              <a:t>Function</a:t>
            </a:r>
            <a:r>
              <a:rPr lang="zh-CN" altLang="en-US" dirty="0"/>
              <a:t>上更为接近</a:t>
            </a:r>
            <a:endParaRPr lang="en-US" altLang="zh-CN" dirty="0"/>
          </a:p>
          <a:p>
            <a:r>
              <a:rPr lang="zh-CN" altLang="en-US" dirty="0"/>
              <a:t>最优值。</a:t>
            </a:r>
            <a:endParaRPr lang="en-US" altLang="zh-CN" dirty="0"/>
          </a:p>
          <a:p>
            <a:r>
              <a:rPr lang="zh-CN" altLang="en-US" dirty="0"/>
              <a:t>并且更小的标准差</a:t>
            </a:r>
            <a:endParaRPr lang="en-US" altLang="zh-CN" dirty="0"/>
          </a:p>
          <a:p>
            <a:r>
              <a:rPr lang="zh-CN" altLang="en-US" dirty="0"/>
              <a:t>表明其可以在相同</a:t>
            </a:r>
            <a:endParaRPr lang="en-US" altLang="zh-CN" dirty="0"/>
          </a:p>
          <a:p>
            <a:r>
              <a:rPr lang="zh-CN" altLang="en-US" dirty="0"/>
              <a:t>条件下获得更稳定的</a:t>
            </a:r>
            <a:endParaRPr lang="en-US" altLang="zh-CN" dirty="0"/>
          </a:p>
          <a:p>
            <a:r>
              <a:rPr lang="zh-CN" altLang="en-US" dirty="0"/>
              <a:t>解。</a:t>
            </a:r>
          </a:p>
        </p:txBody>
      </p:sp>
    </p:spTree>
    <p:extLst>
      <p:ext uri="{BB962C8B-B14F-4D97-AF65-F5344CB8AC3E}">
        <p14:creationId xmlns:p14="http://schemas.microsoft.com/office/powerpoint/2010/main" val="108359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6709" y="209"/>
            <a:ext cx="2831937" cy="5203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DDE220-7591-C2F8-35A5-94919E91CC9F}"/>
              </a:ext>
            </a:extLst>
          </p:cNvPr>
          <p:cNvSpPr txBox="1"/>
          <p:nvPr/>
        </p:nvSpPr>
        <p:spPr>
          <a:xfrm>
            <a:off x="1149574" y="60919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CC-NCNES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NCNES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更具有优势的体现：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E633B6-8A62-29FB-F661-0E571015A08A}"/>
              </a:ext>
            </a:extLst>
          </p:cNvPr>
          <p:cNvSpPr txBox="1"/>
          <p:nvPr/>
        </p:nvSpPr>
        <p:spPr>
          <a:xfrm>
            <a:off x="6647829" y="1617718"/>
            <a:ext cx="4078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CC-NCNES在大多数测试函数上（例如F2, F9, F19, F20, F21, F26, F27, F28）的“Best”和“Mean”值都明显优于NCNES。这表明CC-NCNES在这些函数上能够找到</a:t>
            </a:r>
            <a:r>
              <a:rPr lang="zh-CN" altLang="en-US" u="sng" dirty="0"/>
              <a:t>更好的解决方案</a:t>
            </a:r>
            <a:r>
              <a:rPr lang="zh-CN" altLang="en-US" dirty="0"/>
              <a:t>，并且具有</a:t>
            </a:r>
            <a:r>
              <a:rPr lang="zh-CN" altLang="en-US" u="sng" dirty="0"/>
              <a:t>更稳定</a:t>
            </a:r>
            <a:r>
              <a:rPr lang="zh-CN" altLang="en-US" dirty="0"/>
              <a:t>的性能。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041ED3-D9DC-CEC2-DB0D-E64A3867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4" y="1350193"/>
            <a:ext cx="5616476" cy="3170332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1051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05405" y="1765699"/>
            <a:ext cx="7141210" cy="3022382"/>
            <a:chOff x="2605405" y="1843303"/>
            <a:chExt cx="7141210" cy="3022382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9618" y="3734570"/>
              <a:ext cx="6139180" cy="1131115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2605405" y="4034688"/>
              <a:ext cx="71412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Conclusions</a:t>
              </a:r>
            </a:p>
            <a:p>
              <a:pPr algn="ctr"/>
              <a:endParaRPr lang="en-US" altLang="zh-CN" sz="24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4</a:t>
              </a:r>
              <a:endParaRPr lang="en-US" altLang="zh-CN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1639" y="49739"/>
            <a:ext cx="2831937" cy="5203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6631" y="3331559"/>
            <a:ext cx="9834113" cy="2031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4800000" sx="102000" sy="10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      另一篇论文</a:t>
            </a:r>
            <a:r>
              <a:rPr lang="en-US" altLang="zh-CN" dirty="0"/>
              <a:t>《Evolutionary Reinforcement Learning via Cooperative Coevolutionary Negatively Correlated Search 》</a:t>
            </a:r>
            <a:r>
              <a:rPr lang="zh-CN" altLang="en-US" dirty="0"/>
              <a:t>提出了</a:t>
            </a:r>
            <a:r>
              <a:rPr lang="zh-CN" altLang="en-US" u="sng" dirty="0"/>
              <a:t>合作进化负相关搜索</a:t>
            </a:r>
            <a:r>
              <a:rPr lang="zh-CN" altLang="en-US" dirty="0"/>
              <a:t>，用于训练百万个连接权重的神经网络，主要思路是</a:t>
            </a:r>
            <a:r>
              <a:rPr lang="zh-CN" altLang="en-US" u="sng" dirty="0"/>
              <a:t>将决策变量分成多个独立组，并分别用进化算法解决较小的子问题（即决策变量组）</a:t>
            </a:r>
            <a:r>
              <a:rPr lang="zh-CN" altLang="en-US" dirty="0"/>
              <a:t>来扩展进化算法。</a:t>
            </a:r>
            <a:endParaRPr lang="en-US" altLang="zh-CN" dirty="0"/>
          </a:p>
          <a:p>
            <a:r>
              <a:rPr lang="zh-CN" altLang="en-US" dirty="0"/>
              <a:t>       在拓展现有</a:t>
            </a:r>
            <a:r>
              <a:rPr lang="en-US" altLang="zh-CN" dirty="0"/>
              <a:t>NCS</a:t>
            </a:r>
            <a:r>
              <a:rPr lang="zh-CN" altLang="en-US" dirty="0"/>
              <a:t>算法的基础上，本项目进一步结合了</a:t>
            </a:r>
            <a:r>
              <a:rPr lang="en-US" altLang="zh-CN" dirty="0"/>
              <a:t>Cooperative Coevolutionary</a:t>
            </a:r>
            <a:r>
              <a:rPr lang="zh-CN" altLang="en-US" dirty="0"/>
              <a:t>框架，将单个高维度解分解为多个低维子解进行负相关优化。这种策略不仅显著提升了高维问题的求解效率，同时也在复杂度和计算资源方面表现出色，使得我们能够在更短的时间内找到更优的解决方案。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6630" y="1611088"/>
            <a:ext cx="9834113" cy="1200329"/>
          </a:xfrm>
          <a:prstGeom prst="rect">
            <a:avLst/>
          </a:prstGeom>
          <a:effectLst>
            <a:outerShdw blurRad="50800" dist="50800" dir="4800000" sx="102000" sy="10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        本项目从数学原理上实现了</a:t>
            </a:r>
            <a:r>
              <a:rPr lang="en-US" altLang="zh-CN" dirty="0"/>
              <a:t>NCS</a:t>
            </a:r>
            <a:r>
              <a:rPr lang="zh-CN" altLang="en-US" dirty="0"/>
              <a:t>（负相关搜索）称为</a:t>
            </a:r>
            <a:r>
              <a:rPr lang="en-US" altLang="zh-CN" dirty="0"/>
              <a:t>NCNES</a:t>
            </a:r>
            <a:r>
              <a:rPr lang="zh-CN" altLang="en-US" dirty="0"/>
              <a:t>。他同时建模并最大化下一代种群的多样性模型（用于探索）和适应度模型（用于优化）。两个模型都可以通过对每个搜索过程执行梯度下降来最大化。并使其在</a:t>
            </a:r>
            <a:r>
              <a:rPr lang="en-US" altLang="zh-CN" dirty="0"/>
              <a:t>Benchmark2017</a:t>
            </a:r>
            <a:r>
              <a:rPr lang="zh-CN" altLang="en-US" dirty="0"/>
              <a:t>和</a:t>
            </a:r>
            <a:r>
              <a:rPr lang="en-US" altLang="zh-CN" dirty="0"/>
              <a:t>Benchmark2022</a:t>
            </a:r>
            <a:r>
              <a:rPr lang="zh-CN" altLang="en-US" dirty="0"/>
              <a:t>上测试，获得了较好的结果，但是在优化效率和全局最优的搜索上还有上升空间。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1639" y="49739"/>
            <a:ext cx="2831937" cy="5203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EE396F-6363-1369-A131-707CFB915005}"/>
              </a:ext>
            </a:extLst>
          </p:cNvPr>
          <p:cNvSpPr txBox="1"/>
          <p:nvPr/>
        </p:nvSpPr>
        <p:spPr>
          <a:xfrm>
            <a:off x="477982" y="1367135"/>
            <a:ext cx="10952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 TANGK, YANGP, </a:t>
            </a:r>
            <a:r>
              <a:rPr lang="en-US" altLang="zh-CN" dirty="0" err="1"/>
              <a:t>YAOX.Negatively</a:t>
            </a:r>
            <a:r>
              <a:rPr lang="en-US" altLang="zh-CN" dirty="0"/>
              <a:t> correlated search[J]. IEEE Journal on Selected Areas in Communications, 2016, 34(3):542-550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25F608-342D-22BE-173B-A4FDB31804EE}"/>
              </a:ext>
            </a:extLst>
          </p:cNvPr>
          <p:cNvSpPr txBox="1"/>
          <p:nvPr/>
        </p:nvSpPr>
        <p:spPr>
          <a:xfrm>
            <a:off x="574964" y="3099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参考文献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31611E-F9E3-1A02-96F7-7FA2A4F16F6E}"/>
              </a:ext>
            </a:extLst>
          </p:cNvPr>
          <p:cNvSpPr txBox="1"/>
          <p:nvPr/>
        </p:nvSpPr>
        <p:spPr>
          <a:xfrm>
            <a:off x="477980" y="2198131"/>
            <a:ext cx="10952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[2] </a:t>
            </a:r>
            <a:r>
              <a:rPr lang="en-US" altLang="zh-CN" dirty="0" err="1"/>
              <a:t>YANGP,ZHANGH,YUY,etal</a:t>
            </a:r>
            <a:r>
              <a:rPr lang="en-US" altLang="zh-CN" dirty="0"/>
              <a:t>. Evolutionary reinforcement learning via cooperative coevolutionary negatively correlated search[J]. Swarm and Evolutionary Computation, 2022, 68:100974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2AFB70-4181-E2D6-DC30-0A5FC8620777}"/>
              </a:ext>
            </a:extLst>
          </p:cNvPr>
          <p:cNvSpPr txBox="1"/>
          <p:nvPr/>
        </p:nvSpPr>
        <p:spPr>
          <a:xfrm>
            <a:off x="477980" y="3029127"/>
            <a:ext cx="107926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[3] </a:t>
            </a:r>
            <a:r>
              <a:rPr lang="fr-FR" altLang="zh-CN" dirty="0" err="1"/>
              <a:t>YANGP,YANGQ,TANGK,etal.Parallel</a:t>
            </a:r>
            <a:r>
              <a:rPr lang="fr-FR" altLang="zh-CN" dirty="0"/>
              <a:t> exploration via </a:t>
            </a:r>
            <a:r>
              <a:rPr lang="fr-FR" altLang="zh-CN" dirty="0" err="1"/>
              <a:t>negatively</a:t>
            </a:r>
            <a:r>
              <a:rPr lang="fr-FR" altLang="zh-CN" dirty="0"/>
              <a:t> </a:t>
            </a:r>
            <a:r>
              <a:rPr lang="fr-FR" altLang="zh-CN" dirty="0" err="1"/>
              <a:t>correlated</a:t>
            </a:r>
            <a:r>
              <a:rPr lang="fr-FR" altLang="zh-CN" dirty="0"/>
              <a:t> </a:t>
            </a:r>
            <a:r>
              <a:rPr lang="fr-FR" altLang="zh-CN" dirty="0" err="1"/>
              <a:t>search</a:t>
            </a:r>
            <a:r>
              <a:rPr lang="fr-FR" altLang="zh-CN" dirty="0"/>
              <a:t>[J]. </a:t>
            </a:r>
            <a:r>
              <a:rPr lang="fr-FR" altLang="zh-CN" dirty="0" err="1"/>
              <a:t>Fron</a:t>
            </a:r>
            <a:r>
              <a:rPr lang="fr-FR" altLang="zh-CN" dirty="0"/>
              <a:t> tiers of Computer Science, 2021, 15:1-13. </a:t>
            </a:r>
          </a:p>
          <a:p>
            <a:endParaRPr lang="fr-FR" altLang="zh-CN" dirty="0"/>
          </a:p>
          <a:p>
            <a:r>
              <a:rPr lang="fr-FR" altLang="zh-CN" dirty="0"/>
              <a:t>[4] </a:t>
            </a:r>
            <a:r>
              <a:rPr lang="fr-FR" altLang="zh-CN" dirty="0" err="1"/>
              <a:t>YANGZ,TANGK,YAOX.Largescaleevolutionary</a:t>
            </a:r>
            <a:r>
              <a:rPr lang="fr-FR" altLang="zh-CN" dirty="0"/>
              <a:t> </a:t>
            </a:r>
            <a:r>
              <a:rPr lang="fr-FR" altLang="zh-CN" dirty="0" err="1"/>
              <a:t>optimization</a:t>
            </a:r>
            <a:r>
              <a:rPr lang="fr-FR" altLang="zh-CN" dirty="0"/>
              <a:t> </a:t>
            </a:r>
            <a:r>
              <a:rPr lang="fr-FR" altLang="zh-CN" dirty="0" err="1"/>
              <a:t>using</a:t>
            </a:r>
            <a:r>
              <a:rPr lang="fr-FR" altLang="zh-CN" dirty="0"/>
              <a:t> </a:t>
            </a:r>
            <a:r>
              <a:rPr lang="fr-FR" altLang="zh-CN" dirty="0" err="1"/>
              <a:t>cooperative</a:t>
            </a:r>
            <a:r>
              <a:rPr lang="fr-FR" altLang="zh-CN" dirty="0"/>
              <a:t> </a:t>
            </a:r>
            <a:r>
              <a:rPr lang="fr-FR" altLang="zh-CN" dirty="0" err="1"/>
              <a:t>coevolution</a:t>
            </a:r>
            <a:r>
              <a:rPr lang="fr-FR" altLang="zh-CN" dirty="0"/>
              <a:t> [J]. Information sciences, 2008, 178(15):2985-2999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55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94431" y="217549"/>
            <a:ext cx="4556000" cy="52322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contents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7964" y="188595"/>
            <a:ext cx="2831937" cy="5203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29221" y="1167713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1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.Background &amp; NCNES framework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96000" y="3592977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3. </a:t>
            </a:r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Experiments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96000" y="4750680"/>
            <a:ext cx="3233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4. Conclusion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434B1C-4227-EFF4-E5BB-17E96D0068A9}"/>
              </a:ext>
            </a:extLst>
          </p:cNvPr>
          <p:cNvSpPr txBox="1"/>
          <p:nvPr/>
        </p:nvSpPr>
        <p:spPr>
          <a:xfrm>
            <a:off x="4766480" y="2474125"/>
            <a:ext cx="7561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2. </a:t>
            </a:r>
            <a:r>
              <a:rPr lang="zh-CN" altLang="en-US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rPr>
              <a:t>Cooperative Coevolutionary Framework</a:t>
            </a:r>
          </a:p>
          <a:p>
            <a:endParaRPr lang="en-US" altLang="zh-CN" sz="2800" dirty="0">
              <a:solidFill>
                <a:srgbClr val="5F493F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523166"/>
            <a:chOff x="3216910" y="1843303"/>
            <a:chExt cx="5758180" cy="3523166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4034546" y="3982804"/>
              <a:ext cx="4122909" cy="1383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Background &amp; NCNES framework</a:t>
              </a:r>
              <a:endParaRPr lang="en-US" altLang="zh-CN" sz="28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</a:endParaRPr>
            </a:p>
            <a:p>
              <a:pPr algn="ctr"/>
              <a:endParaRPr lang="en-US" altLang="zh-CN" sz="2800" b="1" spc="600" dirty="0">
                <a:solidFill>
                  <a:srgbClr val="5F493F"/>
                </a:solidFill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800" dirty="0">
                  <a:solidFill>
                    <a:schemeClr val="bg1"/>
                  </a:solidFill>
                  <a:effectLst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1</a:t>
              </a:r>
              <a:endParaRPr lang="zh-CN" altLang="en-US" sz="12800" dirty="0">
                <a:solidFill>
                  <a:schemeClr val="bg1"/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435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37388" y="4242321"/>
            <a:ext cx="9621329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Negatively Correlated Search (NCS)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是一种进化算法，通过迭代方式寻找最优解。其核心思想是生成多样化的种群，在搜索空间中进行负相关的探索，从而更有效地找到最优解。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6814" y="376666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Negatively Correlated Search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14" y="1126622"/>
            <a:ext cx="3323590" cy="2402840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1513" y="1093919"/>
            <a:ext cx="3323590" cy="2468245"/>
          </a:xfrm>
          <a:prstGeom prst="rect">
            <a:avLst/>
          </a:prstGeom>
          <a:effectLst>
            <a:outerShdw blurRad="50800" dist="50800" dir="27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437388" y="5223332"/>
            <a:ext cx="6550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缺点：根据直觉构思，缺乏数学解释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3E9D2D-27BE-A2A2-D597-84813516ADD7}"/>
              </a:ext>
            </a:extLst>
          </p:cNvPr>
          <p:cNvSpPr txBox="1"/>
          <p:nvPr/>
        </p:nvSpPr>
        <p:spPr>
          <a:xfrm>
            <a:off x="437388" y="3695852"/>
            <a:ext cx="6728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TANG K, YANG P, YAO X. Negatively correlated search[J]. IEEE Journal on Selected Areas in</a:t>
            </a:r>
            <a:br>
              <a:rPr lang="en-US" altLang="zh-CN" sz="1200" dirty="0"/>
            </a:br>
            <a:r>
              <a:rPr lang="en-US" altLang="zh-CN" sz="12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Communications, 2016, 34(3): 542-550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691505"/>
            <a:ext cx="2804160" cy="1166495"/>
            <a:chOff x="0" y="26904"/>
            <a:chExt cx="12192000" cy="6804191"/>
          </a:xfrm>
        </p:grpSpPr>
        <p:pic>
          <p:nvPicPr>
            <p:cNvPr id="5" name="图片 4" descr="图片包含 游戏机, 画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161"/>
              <a:ext cx="12192000" cy="6785677"/>
            </a:xfrm>
            <a:prstGeom prst="rect">
              <a:avLst/>
            </a:prstGeom>
          </p:spPr>
        </p:pic>
        <p:pic>
          <p:nvPicPr>
            <p:cNvPr id="3" name="图片 2" descr="图片包含 文字, 大, 高, 白色&#10;&#10;描述已自动生成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04"/>
              <a:ext cx="12192000" cy="6804191"/>
            </a:xfrm>
            <a:prstGeom prst="rect">
              <a:avLst/>
            </a:prstGeom>
          </p:spPr>
        </p:pic>
      </p:grpSp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59744" y="209"/>
            <a:ext cx="2831937" cy="5203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925116" y="5691505"/>
            <a:ext cx="4266565" cy="1164590"/>
            <a:chOff x="0" y="1053818"/>
            <a:chExt cx="12192000" cy="4750364"/>
          </a:xfrm>
        </p:grpSpPr>
        <p:pic>
          <p:nvPicPr>
            <p:cNvPr id="4" name="图片 3" descr="图片包含 游戏机, 桌子, 画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  <p:pic>
          <p:nvPicPr>
            <p:cNvPr id="12" name="图片 11" descr="图片包含 游戏机&#10;&#10;描述已自动生成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3818"/>
              <a:ext cx="12192000" cy="475036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52450" y="478790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NCNES framework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059" y="2269634"/>
            <a:ext cx="4043680" cy="749300"/>
          </a:xfrm>
          <a:prstGeom prst="rect">
            <a:avLst/>
          </a:prstGeom>
        </p:spPr>
      </p:pic>
      <p:pic>
        <p:nvPicPr>
          <p:cNvPr id="16" name="334E55B0-647D-440b-865C-3EC943EB4CBC-3" descr="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059" y="3399751"/>
            <a:ext cx="4845050" cy="749300"/>
          </a:xfrm>
          <a:prstGeom prst="rect">
            <a:avLst/>
          </a:prstGeom>
        </p:spPr>
      </p:pic>
      <p:pic>
        <p:nvPicPr>
          <p:cNvPr id="17" name="334E55B0-647D-440b-865C-3EC943EB4CBC-4" descr="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4324" y="1016327"/>
            <a:ext cx="4756785" cy="87249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51815" y="3167748"/>
            <a:ext cx="54317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目标函数：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适应度模型：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F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多样性模型：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迭代目标：通过对目标函数求梯度来更新概率分布的参数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1815" y="975961"/>
            <a:ext cx="5543550" cy="1166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NCNES通过数学公式推导，来定义了NCS的具体搜索过程：在种群的初始化和每次种群的生成时使用了概率分布，每次迭代的目标是更新概率分布的参数。</a:t>
            </a:r>
          </a:p>
        </p:txBody>
      </p:sp>
      <p:pic>
        <p:nvPicPr>
          <p:cNvPr id="23" name="334E55B0-647D-440b-865C-3EC943EB4CBC-8" descr="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6059" y="4379034"/>
            <a:ext cx="4597400" cy="5346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724573" y="6187267"/>
            <a:ext cx="39520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Bhattacharyya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distance,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巴氏距离</a:t>
            </a:r>
          </a:p>
        </p:txBody>
      </p:sp>
      <p:pic>
        <p:nvPicPr>
          <p:cNvPr id="8" name="334E55B0-647D-440b-865C-3EC943EB4CBC-7" descr="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815" y="2488881"/>
            <a:ext cx="2548875" cy="3236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F6F109-3DB8-A294-B874-2207DD663EFA}"/>
              </a:ext>
            </a:extLst>
          </p:cNvPr>
          <p:cNvSpPr txBox="1"/>
          <p:nvPr/>
        </p:nvSpPr>
        <p:spPr>
          <a:xfrm>
            <a:off x="6336059" y="5087161"/>
            <a:ext cx="52803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100" dirty="0" err="1"/>
              <a:t>YANGP,YANGQ,TANGK,etal.Parallel</a:t>
            </a:r>
            <a:r>
              <a:rPr lang="fr-FR" altLang="zh-CN" sz="1100" dirty="0"/>
              <a:t> exploration via </a:t>
            </a:r>
            <a:r>
              <a:rPr lang="fr-FR" altLang="zh-CN" sz="1100" dirty="0" err="1"/>
              <a:t>negatively</a:t>
            </a:r>
            <a:r>
              <a:rPr lang="fr-FR" altLang="zh-CN" sz="1100" dirty="0"/>
              <a:t> </a:t>
            </a:r>
            <a:r>
              <a:rPr lang="fr-FR" altLang="zh-CN" sz="1100" dirty="0" err="1"/>
              <a:t>correlated</a:t>
            </a:r>
            <a:r>
              <a:rPr lang="fr-FR" altLang="zh-CN" sz="1100" dirty="0"/>
              <a:t> </a:t>
            </a:r>
            <a:r>
              <a:rPr lang="fr-FR" altLang="zh-CN" sz="1100" dirty="0" err="1"/>
              <a:t>search</a:t>
            </a:r>
            <a:r>
              <a:rPr lang="fr-FR" altLang="zh-CN" sz="1100" dirty="0"/>
              <a:t>[J]. </a:t>
            </a:r>
            <a:r>
              <a:rPr lang="fr-FR" altLang="zh-CN" sz="1100" dirty="0" err="1"/>
              <a:t>Fron</a:t>
            </a:r>
            <a:r>
              <a:rPr lang="fr-FR" altLang="zh-CN" sz="1100" dirty="0"/>
              <a:t> tiers of Computer Science, 2021, 15:1-13.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2450" y="478790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NCNES flow chart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5000" y="1222658"/>
            <a:ext cx="497268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对于新</a:t>
            </a:r>
            <a:r>
              <a:rPr lang="en-US" altLang="zh-CN" dirty="0"/>
              <a:t>NCS</a:t>
            </a:r>
            <a:r>
              <a:rPr lang="zh-CN" altLang="en-US" dirty="0"/>
              <a:t>框架的实例化：将高斯分布带入适应性模型和多样性模型，每次迭代过程中更新高斯分布参数。</a:t>
            </a:r>
          </a:p>
        </p:txBody>
      </p:sp>
      <p:pic>
        <p:nvPicPr>
          <p:cNvPr id="6" name="334E55B0-647D-440b-865C-3EC943EB4CBC-5" descr="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975" y="4724452"/>
            <a:ext cx="2687262" cy="266654"/>
          </a:xfrm>
          <a:prstGeom prst="rect">
            <a:avLst/>
          </a:prstGeom>
        </p:spPr>
      </p:pic>
      <p:pic>
        <p:nvPicPr>
          <p:cNvPr id="9" name="334E55B0-647D-440b-865C-3EC943EB4CBC-6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975" y="5223873"/>
            <a:ext cx="2611062" cy="2765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1B29FC-26ED-2B4D-5AF0-147380A78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09" y="1046230"/>
            <a:ext cx="6304002" cy="51858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0744" y="1386543"/>
            <a:ext cx="15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初始化种群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27" y="944495"/>
            <a:ext cx="5403900" cy="5285084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1488341" y="219019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初始化学习率，权重值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72799" y="2829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对于每个种群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86722" y="31601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评估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286721" y="34517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排序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59498" y="3823286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计算</a:t>
            </a:r>
            <a:r>
              <a:rPr lang="en-US" altLang="zh-CN" sz="1400" dirty="0"/>
              <a:t>Utility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948807" y="4105094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对于均值计算</a:t>
            </a:r>
            <a:r>
              <a:rPr lang="en-US" altLang="zh-CN" sz="1400" dirty="0"/>
              <a:t>fitness</a:t>
            </a:r>
            <a:r>
              <a:rPr lang="zh-CN" altLang="en-US" sz="1400" dirty="0"/>
              <a:t>梯度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30749" y="4384422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对于方差计算</a:t>
            </a:r>
            <a:r>
              <a:rPr lang="en-US" altLang="zh-CN" sz="1400" dirty="0"/>
              <a:t>fitness</a:t>
            </a:r>
            <a:r>
              <a:rPr lang="zh-CN" altLang="en-US" sz="1400" dirty="0"/>
              <a:t>梯度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939778" y="4659233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对于均值计算</a:t>
            </a:r>
            <a:r>
              <a:rPr lang="en-US" altLang="zh-CN" sz="1400" dirty="0"/>
              <a:t>diversity</a:t>
            </a:r>
            <a:r>
              <a:rPr lang="zh-CN" altLang="en-US" sz="1400" dirty="0"/>
              <a:t>梯度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965829" y="4909243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对于方差计算</a:t>
            </a:r>
            <a:r>
              <a:rPr lang="en-US" altLang="zh-CN" sz="1400" dirty="0"/>
              <a:t>diversity</a:t>
            </a:r>
            <a:r>
              <a:rPr lang="zh-CN" altLang="en-US" sz="1400" dirty="0"/>
              <a:t>梯度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26264" y="5488475"/>
            <a:ext cx="281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括号里值与标准差成反比，容易过大，用</a:t>
            </a:r>
            <a:r>
              <a:rPr lang="en-US" altLang="zh-CN" sz="1400" dirty="0"/>
              <a:t>Fisher</a:t>
            </a:r>
            <a:r>
              <a:rPr lang="zh-CN" altLang="en-US" sz="1400" dirty="0"/>
              <a:t>矩阵归一化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8770" y="158750"/>
            <a:ext cx="554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Pseudo-code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216910" y="1765699"/>
            <a:ext cx="5758180" cy="3326130"/>
            <a:chOff x="3216910" y="1843303"/>
            <a:chExt cx="5758180" cy="3326130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16910" y="3749573"/>
              <a:ext cx="5758180" cy="1419860"/>
            </a:xfrm>
            <a:prstGeom prst="rect">
              <a:avLst/>
            </a:prstGeom>
            <a:effectLst>
              <a:outerShdw blurRad="50800" dist="50800" dir="4800000" sx="102000" sy="102000" algn="ctr" rotWithShape="0">
                <a:srgbClr val="000000">
                  <a:alpha val="43137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3649232" y="3982449"/>
              <a:ext cx="510945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rgbClr val="5F493F"/>
                  </a:solidFill>
                  <a:latin typeface="华文中宋" panose="02010600040101010101" charset="-122"/>
                  <a:ea typeface="华文中宋" panose="02010600040101010101" charset="-122"/>
                </a:rPr>
                <a:t>Cooperative Coevolutionary Framework</a:t>
              </a:r>
              <a:endParaRPr kumimoji="0" lang="en-US" altLang="zh-CN" sz="2800" b="1" i="0" u="none" strike="noStrike" kern="1200" cap="none" spc="60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Open Sans" panose="020B0606030504020204" pitchFamily="34" charset="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456589" y="1843303"/>
              <a:ext cx="3278823" cy="206121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80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2</a:t>
              </a:r>
              <a:endParaRPr kumimoji="0" lang="zh-CN" altLang="en-US" sz="1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574710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30534" y="209"/>
            <a:ext cx="2831937" cy="5203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74A36D-FF01-7842-3D8B-1CE5CCB53C9F}"/>
              </a:ext>
            </a:extLst>
          </p:cNvPr>
          <p:cNvSpPr txBox="1"/>
          <p:nvPr/>
        </p:nvSpPr>
        <p:spPr>
          <a:xfrm>
            <a:off x="295619" y="1363253"/>
            <a:ext cx="1149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随着</a:t>
            </a:r>
            <a:r>
              <a:rPr lang="zh-CN" altLang="en-US" u="sng" dirty="0"/>
              <a:t>搜索空间的增加</a:t>
            </a:r>
            <a:r>
              <a:rPr lang="zh-CN" altLang="en-US" dirty="0"/>
              <a:t>（解的维度），</a:t>
            </a:r>
            <a:r>
              <a:rPr lang="zh-CN" altLang="en-US" u="sng" dirty="0"/>
              <a:t>性能</a:t>
            </a:r>
            <a:r>
              <a:rPr lang="zh-CN" altLang="en-US" dirty="0"/>
              <a:t>表现显著</a:t>
            </a:r>
            <a:r>
              <a:rPr lang="zh-CN" altLang="en-US" u="sng" dirty="0"/>
              <a:t>下降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B493C9-1391-9205-C652-351D77E977AC}"/>
              </a:ext>
            </a:extLst>
          </p:cNvPr>
          <p:cNvSpPr txBox="1"/>
          <p:nvPr/>
        </p:nvSpPr>
        <p:spPr>
          <a:xfrm>
            <a:off x="295621" y="520565"/>
            <a:ext cx="55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NCNES的缺点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DE9514-BDFF-8525-9087-3B3A5CF1C1F4}"/>
              </a:ext>
            </a:extLst>
          </p:cNvPr>
          <p:cNvSpPr txBox="1"/>
          <p:nvPr/>
        </p:nvSpPr>
        <p:spPr>
          <a:xfrm>
            <a:off x="295619" y="2575273"/>
            <a:ext cx="976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引入</a:t>
            </a:r>
            <a:r>
              <a:rPr lang="en-US" altLang="zh-CN" sz="3200" dirty="0"/>
              <a:t>Cooperative Coevolution </a:t>
            </a:r>
            <a:r>
              <a:rPr lang="zh-CN" altLang="en-US" sz="3200" dirty="0"/>
              <a:t>框架</a:t>
            </a:r>
            <a:endParaRPr lang="en-US" altLang="zh-CN" sz="3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F5FEC77-190B-BF10-31FB-23A032BEC1B0}"/>
              </a:ext>
            </a:extLst>
          </p:cNvPr>
          <p:cNvSpPr txBox="1"/>
          <p:nvPr/>
        </p:nvSpPr>
        <p:spPr>
          <a:xfrm>
            <a:off x="295619" y="3160207"/>
            <a:ext cx="9768529" cy="167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u="sng" dirty="0"/>
              <a:t>分治</a:t>
            </a:r>
            <a:r>
              <a:rPr lang="zh-CN" altLang="en-US" dirty="0"/>
              <a:t>思想，将每个解根据维度拆分为不同低维度的</a:t>
            </a:r>
            <a:r>
              <a:rPr lang="zh-CN" altLang="en-US" u="sng" dirty="0"/>
              <a:t>子问题</a:t>
            </a:r>
            <a:r>
              <a:rPr lang="zh-CN" altLang="en-US" dirty="0"/>
              <a:t>，</a:t>
            </a:r>
            <a:r>
              <a:rPr lang="zh-CN" altLang="en-US" u="sng" dirty="0"/>
              <a:t>分别优化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目的：使不同的子问题尽可能</a:t>
            </a:r>
            <a:r>
              <a:rPr lang="zh-CN" altLang="en-US" u="sng" dirty="0"/>
              <a:t>相互独立互不干涉</a:t>
            </a:r>
            <a:r>
              <a:rPr lang="zh-CN" altLang="en-US" dirty="0"/>
              <a:t>, 降低相关性，从而增加优化效率。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如何评估低维度的子问题？</a:t>
            </a:r>
            <a:r>
              <a:rPr lang="zh-CN" altLang="en-US" u="sng" dirty="0"/>
              <a:t>使用不同的补充向量</a:t>
            </a:r>
            <a:r>
              <a:rPr lang="zh-CN" altLang="en-US" dirty="0"/>
              <a:t>（确保负相关性）。</a:t>
            </a:r>
          </a:p>
        </p:txBody>
      </p:sp>
    </p:spTree>
    <p:extLst>
      <p:ext uri="{BB962C8B-B14F-4D97-AF65-F5344CB8AC3E}">
        <p14:creationId xmlns:p14="http://schemas.microsoft.com/office/powerpoint/2010/main" val="1626636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EwZTk1MmNhYjk2NjY2NWQ5MGM0NjQ1ZGZjMjdlNjEifQ==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0cnVlfSIsCgkiTGF0ZXgiIDogIlhGc2dJRVlnUFNCY2MzVnRYM3RwUFRGOVhudGNiR0Z0WW1SaGZTQmNhVzUwSUdZb2VDa2djQ2g0SUh3Z1hIUm9aWFJoWDJrcElHUjRJRDBnWEhOMWJWOTdhVDB4ZlY1N1hHeGhiV0prWVgwZ1ppaGNkR2hsZEdGZmFTbGNYUT09IiwKCSJMYXRleEltZ0Jhc2U2NCIgOiAiaVZCT1J3MEtHZ29BQUFBTlNVaEVVZ0FBQlNRQUFBRDBCQU1BQUFCd1J6WEdBQUFBTUZCTVZFWC8vLzhBQUFBQUFBQUFBQUFBQUFBQUFBQUFBQUFBQUFBQUFBQUFBQUFBQUFBQUFBQUFBQUFBQUFBQUFBQUFBQUF2M2FCN0FBQUFEM1JTVGxNQWlhdTdSQ0xOM2U4eVZKbDJFR1lOWkxSTUFBQUFDWEJJV1hNQUFBN0VBQUFPeEFHVkt3NGJBQUFnQUVsRVFWUjRBZTE5Zll3czJWVmZ6WnVaOXpFelBmTVdSSUprcEc3NUQ3T3hndnBKUlBZbWhuUWpPOEt5VUdhY0FGNmNSRDJRYUcxRm9CNnRUZDRpMlBRa0c5aG5JK2dKM2hBZ2Y4d2tGdGpFZ1JrY0dZZ1cxSU9RZ2hHeGVoSmlyNDI5N2hHck9FaVF6TEFidnhtdjdhMzh6cTI2bjFWMTc2M3FqNW51cnBKbXF1cCtuSFB1NzU0Njk5eHpiMVVId1lTUDl1VjNuRXlZWmNrdUZ3STN3MmMrbGF2Q3RCZitVaGorNWJTM1liYmxYMitINGQzWmJxTFJ1czE1YTdEUi91dC91elJ2Vm1NbERMOTgvYnRscmlVOERNT3R1UUtnSFg1MXJ0bzdmWTI5R1laSDB5ZjFFQkpqNUI2aWRsbDEvQWhnNUQ0ZlA1ZHJ4T0ZXR0o1ZUkzRktVWklJZE1MWGtva3puTElXaGpzejNMeFphRm8vdkppRlpuaTNvUktHWC9FdVhCYThDZ1FHWWJoM0ZYeXZqR2M5ZlBuS2VKZU1mUkM0RVlZMW4zSXpVMlkvREU5bXBqRXoyWkE3WWZqMW1XeFlWcU1RWXpqT3lpdlRyd1VDN2ZCcjEwS09TUW14WHM1dkpnVjFVVDVuY3phL0NicmgveXVLVlZsdklnamNEc1BtUkJoZEZ5YlY4SlhySWtvcFJ5b0NDMkY0THpWalZoTmI4N2FHT25VZHVUeHZHeEVXeTgxQTExMUpHM08yaFJDYmdYYXZlNS9NdVh5SDRlVjhJZEFOWDUydkJrOWRhekcvT1pnNm9ZY1J1QjgrSEtaNldYZnNDR0Fqd3ZiWW1Wd25Cbk8zaG5xZHdQZVNaZTQySW1BTjljZ0xtYkxRVlNGUW43T04xcCtadHoyaVY2VlloZmxXOEU1WTRjcFRXTEhTQ2Vkc2oralVkZElMNFh4dHRINDhyTS9iR3VxVTZlUnk5K1c1Mm9od3Avc3E1amZOS2V1bHVSTDNGOEpmQytkcEk4Sm1lRHgzZTBTblM2R1hzRGR0bmpaYUwyR3RhdTcyaUU2WFNtN2ljeGY3YzdUUitvdzIwYy9iSHRHcFVzbDFlaE5sampaYXI3R2RhV2Z6dG9ZNlRUclpwNTFwMkdpOU8wMUNEeUZybGExVWJjemJHdW9RaUUyNjZrSzAzQnZPeTBhRTFmQ0MzZ1ZibmJjOW9wUFdxeUg0OWNLbnFYWnZYalphMThPZm9mYU9ZSS9vaDd2LzhwUklsY2RvRWJnUlhwTFJDRnB6c3RGNk1iemNZZ2dPdlVmMCs4UEw4UEtVMFNyL2pSS0JSdmlUak55Y2JMVEcwbW44cFl0aDk0Z3VkeSsyN3RUTGJ4U01VaGtaTGV3LzJHTVhjN0xSR2t1bnpRaEU3QkU5amE2Sy9YK2N2bEs1TkdjZlpTZ0dWYTVhMkgvQVh4L3R6c05HaEdYNVNhNWg5NGkyOFhtQzVmYThUQXB6YWRWUWhkOGxUY1ZjYkxSK1hQbk94WEFmcTFxanVDWld5c3ZkNlVNcFlLTHljbGQrNXdLQnVtZ0lUNVNhblFTMFYzNkF0emZVeDZwYWhGd3ZuSzlOZlJQUUJCaU5JODRHZ2JvYXY1N1ZzOVpHeEJpR2VBYnI5QjBsYkRPZHM0OXFqMTB6VkVPQlFOM01mM1Z4VlEyK1FqOTNDaU9NYlJ2M2dxQlJXc25DQ0daVTdLbGZ1ZWpOL3E3VzVjZkVvQUJFL3VzRHRraVFnWTA5R1RHemd5RG9oN09QbVIySGtlZisvWjlXU0s2OTk5a1Q1YmE4dENHQVVSL1orT3I1ekk4c05oVEt2R3VFUUx6KytsZWUzTHBHUXBXaXpETUM1ZXRrODl6NzE3SHQyTXVIQ1hkNWxBaGNHd1N3NDNubjJnaFRDbElpd0padDFMbDdDVW1Kd0ZVamNDWjJiMXkxSkNYL0VnR0dBR0xrWmNDczFJWHJoRUFaSXI5T3ZWSEtFZ1RZWENxM2I1U0FsQWhjUFFMNFZrYjVGZCtyNzRaU0Fva0FOdktWWVVrSlIzbDE5UWhzbG1ISnErK0VVZ0lWZ2Q0YzdDMVYyMXRlWDNzRXV2TDlrR3N2YXluZ1BDQ0EvYnZsWnZKNTZPanBhU05lYnB5ejN3bWFucjZaVTBteHBiejhXZEE1N2Z0cjJtekVnUDd5bW9wV2lqV2ZDQ0FHVkViSzU3UHJyMnVycTJXay9McDJ6YnpLMVo2Zjc4UE9heGRQVzdzUkE3bzNiVEtYOHM0eUFrdFF5ZU5aYm1EWnR2RWdnTy8vNUQzMi9DUlpBTjJtWDlHeWxBMEJmUDhuNXpIZGI4MlRMY3Q1MUd6NHlUeThDMWJ1S1pkd0ZMOUM1Q0xuTWQxZm1NVTIyN3lINTRhempYTHhwcmdhcWpVUDgzYlFsSnNDV29qT2VlRHpmRDRISHU1eThjWUhLRmVaL1p6OWcrTEhMcHJYT3I4YU5iaVdJV1RsMDkvM2pyOTQzWnRWVkR3WHJrRzRYTHpKUURWWE1qbmxPREpINHhlLzczdC8vZmYrYzRjVml2L3Q1bUp3M1FxVHk0ZmpOYnRjbFYvNnhtNVVFUDhQN0dYajNIYTVlT09GazdzUWtLVGoxRjd5Yy8vK3NhZ2Mvay8zcWxrbFZyVXRlNE9Eb1BLeFR0emtiVmRSbG8vQytISitlUXlQd0djajNOMW8vc2x2eFQwMDVkL2hQb3lhc2VPR3J2SUhVVkd2R0FNNXFlZHVtbVVKTndMeEZQVENYVEw0UWlmcUlzOUFuUWZGcXlpQ3orelM0ZlY2Njc5bUpqWFRxMUhGeDI1SjlpdU1hbHA1WFF5QkhuV1E4blZ5QzVVNzM4eUsxaXhGcGlDcnd4cmg1eUd1TVowODhXZ1Zka3ZLTDd4N2xDK0xaQ09BYjhiUzRlY2hmcEtLZWdicXNsbGViVTZMMnVEcitMSHAzMTBQZ1RkQTh0U2pYRm5FalFBK2tNK09MWGRSbEtpaTdKVEhPdkFWU0RvOFhlTFBvK2l1QnpUN0tEZmRIbzFISXlkVjVBeGc0dGoyNGxmcFRmOGlSWjIxTi9TeGZjRGs3WDRqU0I5RXZSQXNDN2tSd0hkRDZQQzBmVXRkMzBDZG0vTVZsWWhkRmY2YmZBNHA4Sk9mUGdhMVVYNmp5Z0ZrbnV3T2FhVDNOaGI4NU9kMkh1clhyMnk4cUJqOXZMTmJQRHl5SGlNeW5sU3ZtYm1iWDFraUNQYVpSa2Eva2U2QlIzM3FmMEtEQmxrYzl6d2FTMFdxSGorUVJoNjU1Mks0SjllNUxrWWhOUnkrbXdZV3B0NGNVTUFHaDY4SzNmQ0lNZENjeVM5b01kZXE1dDM0Qm5XUS8zNksrclR2QytTTGloN2pNY093NGZhenlTRjNyNEJsOXNoSG1wbFpRZkQ0cVNVem1iWHkvbVNhbXJLZy90S1dtcEc4enNrNVNhQndTcnlvNkxWd0JpYUx2cE5WSVpBVmNWRXFML2F5WXQ2clRmWUllcnNxdDl5YmdmRFQ4a09zSjY1ZWJsbWFjTXQzL0lwbzlIN1NRZ3RaRy82UmdaeWM3WHh6NWNaYnJYMzkvYUN6bTR0OFlFZGMwcG9ZQXE3OVQxSWtkclhzRG9LM29KTGJSalgvMjdyVkdsUTZQK0pQS3JqaG1vd04vQWU1Zkp4ekNPa3VXZ1dnT0dydWtxeEV5N0cxeXlSalIxeVduaHdDN2FqQnA1SzM5YXE2WTgxRzVoa0lIcmtLWmVVdk9sN2FlZnppSkt0cU1yM2hDbTYxY254TUt4Zm5wQ3hEcFBodEloUU1GbncyYVlqU0dPaWI4c1o2TlRFRVdwRksrbnAvdDYxV2pKclVBOEZUYTl0NFp1V2x6dnMreFcraWM5dnhpTjhKbjlZcldPNXVPc1ZJVWNtVmI3Mzh3VlNhTnM2VjUvN1RON3lwVy9nNVRPVW5FL010S2daQmQwL1dOYSsrK09hTDc5QWY2Z1RpL2doOHc3ZW5IWGRObnJudmMreC9JdHByenBCakJ5cHBBVVVSc0I5ZWRIVm4vSVorcTVUbGw0Yyt3ZnFvY04wNUZVdXE1SG8zN0lRZjVNeTBzNFV6UFlYK0k2dEcxZWZta0pIMy9ybTFmaTJUS0NKS1Qra3JRUW5FL1JISWVKL3dQSk83ZDBZdmF2Q1JaNFczdWNvUk9WY1pscjhZdmhaVS9reFQ4YXB6K3JMZzdWTXR1S090Q1pWYzdseWVCb2ZwMXRYQ3Vjc2dQUFZxZFlGQ2VUWVJndnhTTTVOSEEwMzdZcmVtNUp1STUwQmcrVTFQUmFwemVaOGQ4ZDBJVkRMWC9pZWxNUm1YOU96NGVUTU5HTk9WdHVyS0xIbUVQVHUrTWRSTjk5d2xvWktINFhlaVM4TjBIelNiOC9jODhpaGF2WldCeVBESm5hanJENGFsdEVoTE83K2lOaStCZUU0RU5pR1pST3VYZmh1M3U4TktHUVI1WFJVSFIxcHQwQ3hmVnZsVktsYlZ4cnZQcHRzbmpVTEwweXVvZEIxdUthaWFLcmtXTFpLMEx6V08vTWJLdVJ1bVYrS1ZoenEzZ0NrT1gzOC9rMWNQUXd4Q0xFcjNtSWpuUmNEY0c5c2ZKdG9pNVQ2TEdyd3RVNGE1SWlHOUROaysxbmpJcE42VDNOb2VqdUthcDA5MTB5TVNaYXBrUDRyUG5xVS9HVmJPWGJXalpZdEdjNVZ2RTJFbVQreG9PQWhnMXhUdnlFUThMd0kweERZVmhtQlJVMjZMWHViYi8rVGlRcEZ5YWNvdHBkc1lwVWwvNzRveTYxNTJvT3VjdFRDQ1p4NERxYUdTNlBrOXFydWZNZmhZT0ZlY2IzcUtWaGE1cUFNbkRhb2lSQUpFazA2Q2hyclR6VVE4TndJRFNLWEowaThlQUZUbzhFWEZwcEpXL0xJRklYMUdHRHhQTzRIK2tBMjhtblBtTlhKWGZGNHBNbFJ5TXpidkd4bTdhU3ljRWJmd2FYUlJXT05GUmE5SFBadkhQam41SGRWaW1Jam5SdUJRczdsZ3ZSRWVad3ZnbjdNUExjTHhNLzQxTENVaHBOZDZJbXp6RWRaWDFQSE9iOGZBTFk4Uk9RRGxyMXVFakxOMGxjU2p1Y015Ym1lb3M0VXpKc1c3Ym42RlMrVGNSSmpCcDA3dGdzR3RpWHdEOGZ3STlFd3ZiZEh2VFM0aFFjWkZ6djFQR1ZUaTVDcFVjdHRlaE9WdWtHTlQ2U2lHOFU2R0poakVWcnoyR2UwcmhBMEM4bFpYU1hnUlRaWjNLeU5rWU9FTWMxK1RkRWQvMVFlcU9CUy91d0FQdGtQckJRVmxFL0g4Q0hSQ1kwUlo4QnJEM01LM1dYdEhZM0tKMXBHYkpiblpXd2k0L0pvc3V1aGoyRkM4NHpPM2JiaERRT2FNKzVCYmJQaGNVaXIxS3B2eklFeWZFcW0xaDdtT0Z4Vzk1bzFaZkRDWEpPZmlIU2VpZ0lsNGJnVGdRaHRENHBvUDdrS0E3SXZZVlhHdUZXWlRrRG1rM2FmeU52T3FtdWgzTDhNR2VuMlBaOGQ4L3RQRjBLd2tScTNZSFVULzc2Vld5T1o4eUI2dzFFb2pTZVQrZnJwY2Zpd1Evam5YU3hxSTUwZUFsdjd1YVRUWE01NW1yWkRIRGNWaWNQaEZ1TzMwbU5makExeGJqVVV3bW8wTVJUQVpEanpjTmhZVU5pc203aldWaEY4Ym93dVZQRTJVcFlSc3pyM1F4M1NuRXZWTHhLQkN4NDVmNmRSU2FKYXVQb0dCZUg0RWFGM3BXR08yUGlvY2V0VGNrYmhETElSMm9rbVpmcVBHSWxpSml1OGpjY1BEbVJ4NGRaNm1rakIwZTVHb2NBeVBVNFhPNXR6aGczNXF2UkVreG91S1NwUTdOOUVOTmVCR3RVM0U4eU5BRVpNWXRGaWNOWS9Rc3Bma2VJRG9lTTJyc0xVUW5qUXZnNEUxSStOdGlEVjlQMEEybHlXUDl5VDdTcmd6bTVLbWtsMWh0Z0gwM2RSS21aekhISllrWWRxc2h6TE1kNnEwWm1LTEpwVHFZU0tlSDRFQmhGSXBCc0hDTUErTlNtcDBpNHIwM0NpckF5b1Q3UnJXMUFqazNUSVR0UExxallmZjF2RUlsT3ZUR3dqRXczNHdKMGNxUDNtZHhYbk1ZVWtTQUFwRmh3R2FGTTE5ZFdaS2J5QmVBSUhOeEhjcFZ2MFdNdHpTc24yM2FQQ09SMUY3a1FHbytFaUZnZWhjcDdUdkZUdWlPbzBNSXlicDNmRXdwQ2pkVWhRWHEwNjdNUUcwb1JaZkdxY3N6bU1PUzVJVXpDTWF5dC92bVJiTlFMd0FBdFZFWjYrT1lLU05RS2Z4RmdkQ3FVTWVlRzdNRVRtVklseUZiVDJqNTFRMFh2N00rZWlzZWowV21rckNodkRSZWo4eEQzQnh4dGhRNDJYR2RhNVRCMlhhYncrdWlROURHSWdYUUtBdGg1WktrNG13eUljYUQ0RWNSVHFzdllhejRhaVRsbDBGSFovQlpTTUJMZzlVcDFIVjAxcEdlRmJQcGJzTk1RZ244NVFVMVVvQ2dLMDQ2ekJUd2JJNEQ3SW1SQXF6WVMvSkpjSmhlT0E1cUNZc2pvRjRKemNDYWxoeU1Rb2hybm9zbW5uS3ZFL05IY0dpWWdORWpCRTVWWUo5TTlDQ1FGUnF3WlRFVzZFclpMenBKWU5xSmVFTmlybGlOZkc0Y0NHeU9FT0o5M2laY1oySFhWUkVmWDFRTlJBdmdBQUZEN2ZqOW02TVRoZGppdkdpb3VpV29zQkNTT2V3U3JUUHpFNWNrQ3JoNG4zRE9ZR3FDcVNzdEJRckNSc2s5THdoeDNDamVoYm5udi96WkZETWNkc25iS1VPNUtqSmlzSVpqUXdacjJnZ1hnQUJlcjJWZXp1SE81enV5TTROYXE3a1VKRHVNdEdvZVZUdW1aMTRNK0grTFg5ajUzMm5SR3I1cjRaUEh0QkZmQUJjZmhsOHFQdGtaSjllNnY3VU40blV0a0NLSjczenpSZC9tMTIvczNQeFJwNm9xT1MrMG1Gb3dqRXZvcDlWeml4bjVWdTdQOVNrN1RVeXlwQXB0azRxL3gzdDVNUGhNM2xNSTU2WVVCcUk3K2RIZ0dLSGFEMDdHa2Z4eGVoT285bi94T2FGeHc2cHZwbVFqWTV0VVhURDlKTHVOTUxMU0RlcTRRTk5TVEFFUldxSU1CaXlYamxCMVBlVDRiTmgrRzJjbWhtQkN6NFVobDFtQmhmQ3kraUNpaW9xV1pVVGJucXNEamdsL2F4d1pobGY2SUx0S3lmd3FZU0p6UlpiSjVYL2ppOHFOdk5YWGVqR2VDdnVDUnh1elM4dGdNQUdxTWJDVkxJZ3l5K3NxRUYrQVk1TDlPOFFCMXRrYURvSWRCZ245dTljRk4wMGhwWGc3T0ovQlo4bjY3TjQrWCtDcFlZYURKQithUDlmNGUydHA0UGdGOEp2Q2xhNlhGUFJGcTZ6RWYzMThKOXZWWHEwbnRiNDJaUGdyVHpzcUtnaytxd1d5MEtQbFY1ZENCbEl6cFFHYitjVHdWTG5hYmhoWWt5MGlDM0pGTHZhakhBcnNJa3duaHF4K29LM2dYZ0JCQ0FROS9SR3RkMUNTRWNYMWFqQjZMWWhEdGIyRXdlQjczcisrWThqb1A3ODg4Ly9qdXo2cWpFaldXVUxGWDBvU24wYlVibTJxaVVkcmo1M01FdGV4RnJlV3ZpNzRObmlpZ0VmUnhlaDl4cnUxMUR3QmtINEpWNU9xaVROSFE3aU92UllaVFZCY0theWxVYjRZemd0UGxUR1JKdllNZjNDSjNMZGNFZ2Z3WnZTMHV1ZWY3NGVobThCNUg4b0t1bUlGMEdnS3QySTFpZzJTQWpSNG90NFVWR01RR2ErMS8wR0lQTlplSWNkRTNZbEl0d3daa1ZWOWoyZjIrR3JDNlJGUGMzTHJmT285aUtrUlVkdFZka1FoRUU1VXFWRlk3bDg0WEtMbUhURGcrcDJFRUNCWW45TXFxU3FoZ0FpRTEvQm1laTlQYllSbmY4dEE1azJzYW5PVUVjYjZPSTRMa1FFSmswYUFLS2dJMTRFQWNnVGh5RXJIWFVVS3lSZlNpVTJNMEdEZGJsVEN0cVMwRzVoeTIzbE1PU2Q2L2xkZlp2S2VxUkZxK0hGUHNLY0dCbTVZYVJhUFY2NUJTSVlaeCtKaElaTFYyTkVieHVXNUN6NlhGVXYvREdLUFI2S3JleFNKYkZ5d1ljZytGalpleWdFWi9EQlk3WE4yRkdqajlsVllCVTdLakxFL3hZWTRUQWVaaytDZlhQbzBCRXZnZ0JraVhweHVhLzdwYXBJbjN0YjF2RjMxR0twMStncU9uWlNNejBUMFc1dWdxdzFzRnBrOERGaWdhM284WVBxMG9kTmFMSjVWeExzODJoOEQza1V2b283cVJHbmIrakxVTXZ4dExBZlh0S3ozQkFpU3BXRVZvbVo3TDRad0pPTXNWZFRyZ1BnVlpZVGxrWGV5bDVVeUNvMksxSjVMcXVIM3JhbE1FcTlwQ2NUUjZZTlQ2M0VFK3RtUFIzeEFnalE5T05mUFBMSUl4OS9VemY3eDAzNHBJeEpidnc3NXJKbG5jbDA0eGhxSzBjREJMUjVYQVl6OUdKTnk0S05QbFlUMm5mWkhVMDEwRk40aEVXMEFlbUhmTHdnVFNBUHF4bFY3Y1dxMkpJVFlNcTRHV3ZiV2JTd0JQemk0VWFxWkJWVzh2WHgwUllxSGxGVi93dk9RUURuS3laREQwVmN5Q28yS3hOSE5sQWxjYmg5cGw1VXA2YUs1SHR0N3A4ekVLL21SeUQyYlNPWmRqTGtJTDNOT3U1bDFKSEpuYWpxcVV6SmZZWHVWdXhJZHZXQm9ZRTBDcXA4K1U1UTlEWjU4N0NTNnBPeUg5SjBCVU1udWEwd3VOekF3UXl5OU0wNG45MGdMTDhiWGZRamw2OGhIZ2Vwa2xCRDlUaVBheVpPbkRNeTVGTUY1WXluSEhheEdiVk5sWTkrN1o2M2tEM0dFYlUrSVp3MVFRMVVzWUlHNGdVUWlHY2ZrVXhIV2R3ZmpmSlQvbDgwcytxSTlGWlVUUTVOSXNmM2doWTl1WjlucllPT2FXb0ZZQTdWaE5zeDZyRGNaSXFXT3p4dXd5cTFZaVZjcFhFWUZuU1hwYklsb1MyNlBPUDJLMHJ2bmtiblhzVGpYV0pZbHlvWnRWejgzNDRxSlA5enpzanA4Y2tVdHNKeXEyd1htNUc3MFJWY3pJdjNKL2taS2R6Zlo2MDA4aHkzME1EWXFNY0ZEY1FOWWJhenlDa0liS0FPRmF2OHdCL0llRVZXdldMcE5FcmlLT2FxTUpiTVNtOTdjTytiY1JZTUFudEt2Y1BkNkFibThaeXVsbjQ1dW8vK2I4UTI4eGI1Q0FOcGNNOWlaS3JjdVdURlYzZ0lvQkdQcisvZ1BTcFVraUlneHhGdHN0ZXEzeHFueGlmT21VMXV1SEZHamRpWnRZdXRreXAwaHhiU3NaTy9Nc2FicjJ1MWRNUUxJS0IrT0tPWEdUYlRlT2EvcVVjTlBzcGZNNjVCWHBWbXo3SW8xYzFRRWN3aFZ4U3EwN2diMWR6Z3MxcU4wRVk4UFI0UXlJZXlaalZXcko3bVBDeHkxVkZtMVJFNW9aTDBNTzdGTE5CVlVwU2ZwNlVoNWVDY21YSG13d2xxbkVkbDdHSXJkSXBld2t1aG8wREVCVFYzTmE0NjRnVVFDS3JTWlJvTVljYzBxY3lib1JjVjJUTHNxVWsyNWI3RHZTK2VCOFRVenVkSzBaTFdpNWZFbVN2RzRUM2NZQURsV1hpazd0SjFYVE1JRzdIcVlOUXpKaEJDSmFtbk9SSDRhd0pmVktueGRIYm1uT2s5U1JHMWdrOUZndUN3aXgyVkdlby9uNzgyYzFOQnMySWg0Nm82NGdVUW9IY3Z1Qyt3VWVBaDhXb0NXVzhjbHlkZXBWTUswY3hZbUp1VWZKRWtuNjg0U1FjbytJMDRHU2F3S1NxSmk0MVlhVDVFZWNwTXNoR2JhRjBsVjVtYXN1QW1SekNtSkZRUy9TWENrZ05GYzJGSjlIN2tuQ251THBaN05zUnpZeGRieUQvRXhUNEF4cEYvVVJGQ3hqakUzSFhFQ3lDQTFWVStPZ1FiUG1HV1FzM3VzL2JHRWVBQ0ZBWlUzNk1lZE45b0EreHIyb1BRU3lWM1d4cEdtbHVJQ1dnbmhyMmhXVWt1RC9Ucm5GOUhaNkdTNkM4K3V0TzJPVDRpMDB6L1ZLc2lPTk5BeDNNMkU0OWh1dGk4L0RCbjVob3BENUEzclgzNUNFVjFkTVR6SThDYzd1MllQM09odkdYSlU1QU52TkljNTZuS3lxSnpwTG14MUVhSGltNlBpbUh3U3l2ZlNTVW5GQU5WRUQ3bXBHaStmMHBVMnFidVVTSkZiYmJaaGZnblZMS2x0TG11RkZzeXZUYkJXYlVxMVlUczZXSUx2c05jTk5CSUhNMjhOTTVDN2xYRU5YWEVXN2tSWUFGaGJuZzNkL0xLNDFzK2RsVU1DK1pibXpsWVppZW1WazRhTEIwZ1hnbEtKcXdYVDhNWitpRHVRR28zdnFHNWNwT3UwMVZ5WUE1ZGdWQkpQRW8wVTJKSFY3V003OTdpeWRGWmNONVhodmZFVnhJeXhOWkpGYnlML2YyRHZOVjdDbWFzcm81NGZnUUNFQkJQUnY4b3J6emU1U0VaanBwM2VhTmdIWlhGTUdya3FiZG96Ylo2anhVV0V6R1dEUk5vdUg4c1dkZ3EzRUZKYWl3eFdzZlpvK3QwbFR5VUNNWVZoRW9pYXpkT0kzLzZKTDVPbmdUbnZqVE84S21NNXlaRDdDUzVBaW4wM09rTEIzNUUydVo0b3lPZUh3SGFDeUFzUTZQcEowV0JVaFFCTVdYUFFhYUQybkdJemxvTHJURWVLOTJ6NFpXVDFwVGwzSlp6NG1BZ2pScTVIU3cvM1pmc1NRUmora0lseitRMEJpd3RzMGZCdVMyVkdFcGlQRGNaWXZOV0RYZXVvcFhtQSsxQk1kRXNIZkg4Q0ZCWVVzd0pQK1loUWRFaWdEckhUOHNZWE1pWlMzWGpqSElZTVkxcEF5MExwdGdtbU1CdHN5N3VoV0xnK2xET0xUYjR3cDQrNCtZRWtnNmVVTW0rSE5NUk5CQmpPSzhwejV3enRiUVdKOHV3SkMrWElUYlBIdTVNNDJXZUg2U0t1Q0djWlF4Zk91SzVFUWlDYW1KMEdLNWhXYldoTEpkYldabXVkRGFvN0xoS0lWL1JvN2kwRGhBbk1aQ3F3cFBvTEtPRFdsaHluOE9lcXBJcERwNVFTYUI3R2pQWVRCandPSU9kT0dkcUthK1I5RUl5eEZZSkZiK0djb1hSWnJzOE5PQkxHTU9Yam5odUJOaU9LbU4weUNPUWYxbVk4K0o4dkJkdkFJQWhFc2E2bENjQnF0czBDdEx0aGhKb1Y0THVvQnBOdm50aUVxNVVUbkh3VkpWc3hrWHJxWUp3T3B5enV0Z3hTRHczR1dKeklrT2VHK21nMktrbVRibU9PTEJyeGhUOEVNQzZnTitJZUNkek01NTd2eVNUQ0tLZHhxTGxQK0hCODZ2ZVVKekJpQTBnYXlZWjlsS0hjL2lQWWw4UWJOL1hlTDBPWC95dHBqMVc2QUp6UkJZcTJSZDZDSHFDTnFlcm5EbG5ldmg0OG1aQzlBeXhvd3BEN0pka0JJQ1VNUVJ6UVd4bm1CcGorTklSejQwQWJjNUw5YW9NS2ZoNkUwb25qbU9qYk9vdFRJa3hlMHd0bHBFSUgwcDZkaGxsV0hJMzBlOWdmSkNzMFVtb0xpdlRra0lxQXhMNWR4R05Rek1RVDdVZ25ORXBNZ2lFRG1HRTJheWRoem5qRk8zRU9VTy9oV3RmRlpWNTBReXhXZlpRK3lXSndtSENLSE8ydGpOYzVKcWVyeU9lR3dHMmRmcXVUakx0TG9vUWtHSWtqM3RwRmN5MC9ZVGtaZ25iL1FaeHRSV0k4MVRURmlmaG1UdE4xRVE1UHZ2OVV6VlQyUThKM1RpUHMyQzU0c1hwL1RRN01oQk80bm90cmlHc0pMbzVUa0xYSGNXWHdWc2YvREMvNUdmT0dlTUJsd3doSjlMT0pmSEdMaTBvOFV4TmJFWmtrekJLUDl6N0pVRUJRTm5NT0JmVVBBL0VvaWZQMFJIUGpRRGI2ZC9reEN6blI5TWJpOVFMbityTFhmbndXN2hrWmUwVG42eE1KVDBaTnFGdVRENXllSkRqcUgyRnF3eWpvdXp0aHUzanp4b3U0eEZ0SUsybzVBclFENks3QVZkaW9aSVFQQzdJZHdIajlvL0RKOElmalpQNWlYUEdrOEQ5QlVoT0E4dE5PWHZJRXBzUkdXcS9KQ2c4N2pWY2NubkZHVTlDVTl5d0N4M3gzQWhvWVVtZDhranZYaWl5b0M4bE9JTktjdnNnVTVOWHNHZW1Xd2RuV1ZnblVVRzZmL3JIWFpVM1lBYnk2UWVxTzFGVjQ5MmJLTEVuL05MK2RzeEJxQ1NveEVsZDRZWldPclhBL1BFczhlNk40dEJCQVdsQ0tQU2N2UUlaTjA4WE8yWXgxS25TS2JZcnBpOWFMOWhyaU9kR0lBRGN3bmNSTkVkLzBSWnVmaUhhNkhWdXFLejFNZXp0bWdVNm1xLzhQNXVVTDkyL1c5d21zV285TVZpcjRTUnczMlBacUtlQ1ZZbCtIRmM2ZUozanFKajBKVEZjUjBsNFdQaVRRZHNzZTl5d3hoV1FjTTR1VVk0SEptTFhnVzJVczR2TmlReHpSc1RKNXV0bWtrNXNVS1V0Vk51eWVHNEVhSGZlRU5NT3lkbCtCVlhoUU5zTFp1UkNvODNvVjJwSlpiUVYrUTFWUy9GR05tblh2aGlWTjdYZFdBMXVEdGt2QzhVa0VLL2pFQzJHbDRJdWhYUS9nRHU0VHJHdnRpUTIzd2tyaWZub0Nhc3hrRGJvYklkQ2IzY1ZRcmprbkVHTkQ5VG96RzNrMUk5cGJtUVZHNldHUHVxSkFkaVBwQklyNHhVMHhITWpBQ2lHVXhZdWh2ME14VCsxbDdEblFpT2wvYklVM1VoeEhQdnFXRjZOdXJrbmJGYjdXQ1hYRmFhTXRpMXVSVm13SDl0eElkaXdTTVBvSG1NczJVd1lzOWludUNrc3JsQkpWSWlvMUNYTUhhUW9qQ0xTSWtGNHVUQ2NUSm91aWp2RWprZ005UitDRm9nQWdhVjhYZ1YvRGZFaUNIajF0V0JYNkFKZUViY3poZXJUdW9KUUN4dUYvWlJIZlYrWW5lajNtTTlCQVBwMnpPaXNhNU1tT09ZSExEa3FlUnBkSDRhWGtWb3hpN2dYRjRnKzhvMGJHTE5ZRmNuOFJZZFFTVWpPS3NENEhjZDU2N0NwU0Q2TmI2T1Q1RnpucWtGQjgrUG9aVWxxL3prS1pvaXRVU3A0YzVqeU1QdVFRc01TNDUrS09EVTFId0lVM0JGQStvaFFxQXcwNVY2aGluRWxxTFFmWW1lcUZZc3JiL0EreGoxMU01cTdkc210WkV2REUvaHV4YldvNURhN1JraFdMck9wcWdSbXBORDlibXdsK1ljR2tDWlVFb0djVTZMeVdSbGdvVmZOWUdBNUk4cGx1aDRuN1BPU1VCS3Fld01QczBOc1JtRzRmMmk1VjZRb3dRV2lKU2FVS3VLMGV3cXR5SUVBbkR3ejBwbmdPblRDa0JFZzFvUFNmdG5FNmFXRWl1aHJVL3pBSUV1V3AvVmFQWHBHS3AyN1BJdk82K0VsdnlWZ0luY2Z3WUk5bmdvL3B5YXVlOHc4TG9kL0d2Zm1DM0lra0NwNUdERnF5R2R5c0V1VzFWQUF5Umx1QXVPd0ZQNDVhL01BVWpqRUZoSVZ2eWdZQVdLaTdaaHNWY1FwQW4rUEN2Z2lVT2tEZVRORVpuSVkrbjdJQ0JCN3lUL0YvS1hJMVZIVWoyZGphc0F2YVdHQWRLRlJhMFhQOWd0U1c2bk1EVmtkdy9FUHN0bDFwY01tTVRHSnFqSlhBbllBZS9GbERFMG55S2JZRGora1N0NWtJKzZxSkJ5ODZ6akE5aXVZU3ZXUW5FSHRnSExPdmdiTGRRbzNFandjWWxQeDRRNDA4cExha1AvQWhMSm0xbElScHcycjV5amdoOEEvZk4zcjI5RElNSHptOWM5L1N6R0JUR0hTN3h1cW5Va3ZZazlGdXhXOXNwUk44OUhobTJ6eEtzdmh4VEUwN3dLZFRNcTQxTDNIYzlqNXRoempXL0FVT2tkSS9XNzI1Vk5lYkZPSmxMVENuMEJ5ZlFkUml4b3UzcTRZUHFtU2Q1aWoyVE1tMkhYVGdWYzRIN0pYc201QUhja2swMWNGNFk5WnhlYkNGZWF2NlBBQUFBN3RTVVJCVkQ5ald2eVZZclUzMkhPajExVVJKNStFWEcwL0JDSjlSRy9UY2FCVEhlVWRoaDNOWTh0UEcrMDJSN3BVSXJBcktjaXFqZXMvUEFoV09rL1RIUGJiZ2o5cHlLR1cwZHVYZnRFWkprcVBQOXdMZms2SFhQM0E3RnI0VDRQZ0k5aGh1QkMrZkZMNXNLcDFVaVZoRUUraDFoL1U1TVZrcHFZbElDb2xQTEtWOEtJWnZMUDcvaUI0QWJoOWxFMmQ3R0xycElyYzlkRGFJdlZZT0cwdlVWTkZuSVlFYndSNjRZTm43ei94eEh2dVAraUdGM2dXeDNYMDlWNHR3R1lmS3NtNnhsRVh2dlo1c2toZDZYOThVUGRaS0JEY3htNzRWUGl3cVpmdWg5czhvUTZYYnJrUllrRDdGRStpc3h4Z2NmUFI4TExEdmhuOVorRkZOL3duU2psRkpaYzZLUFJWY0ZRT3lObFVibkdwY0E2K1B3UmJhbTZsZ2E5VEgxTkJ1OWhVWXFpamNBU0lmWm9teVZwRkhHTlJiZ1NTRkVlYmd1bHlITGNyVEJjbXk4dlF3aDdYa2t3MkZmOHZXSGxEOThmM3FNejZZNWR2WVJkS2hRWTViOUhCMXVSWEhydDg4b0Nuc1BOU2VLbmMvNGYzWHZ3WGR2dFM5NW5vSXM1VVZESll4L2YxZFkyRWU2VlNvVG9LNXlENGQrKzlqR29zL2ViRlg0c29Xc1dPbVJZL0hmSUFSSDRTUGNWTEZyVTF4QUYxYmdRRXBmRmN3TVRkRzVKeUR5cDU3a0VEczlYVFpMSGJYdXFNZWhoUHVlNWdrcEZ1bHJ1bWZVdnlRNHFxa2lrRldtYVlWdUdjVW56Y1NmQjNGRDg0SDdlMmRMOWxSVGZpVjRvQXducGFPRm9LN24vVmdFcnVlQlRma0RxbGxJYXJwOXhaTHRla09jZlFtdUtWb200MXpRNG5hRHBVc3FwTWtsaGRoWE9DMXZnVHNOUFNCOTFVUVZMQ2toUzBjeUYrcFFoZ3Rxd3RJNmMyekpIWWhVb2VPY3BRZGt2YkZjRXJ3QVR4Uy92NWxsUkRoQ1hQVXdzUE10TDF3ZzZWMUwrY2pLb0taNTNRUk80S1I0RFlNdFIyVWtZMzRsZUtBQ3pjWGxMb1hDbG9ZZXFJbkNCeW1EN2ExajNqQ1MwNXUwRlk4bDZDUENWay81aTdXdHl1a2dpU0hHQ3V2aVZyS0p4bDRxU3Vpa2VBMkNkQmpsUGtkQ0YrcFFoZ3h2RnFpc3k1a3RBQVA3M3V5VkNLeXNDM3czdlNUMnlGMFZSWEpjT3VsMU1Oc1ZuTXJwSTMyT3ltbzZpa3d0a2tOZjc3bmg2enljVVEzWHVTVXNHRitKVWkwTS9xMjVTR1pDVWhSdUVhZTVjZi9XblU3cVE3ZXF0eVFNNWlRZWtWeGNrL1M0UnBlTTJlajlHM3ErU0FmTlk3aW9ldGN1WjhKbllHdXVrek9ZY0VmKy9CRVhrY3FWNmpDL0dyUkFBR2J0Z0lFQTJXem4zR20rUnNZcHJjVE1QUnM4Y1hGTTJ0Wno0RGc0d1JYV05zVjhsRFluVGpOVmxENVN4VEozVEZvTXZQSytyWlZubzB3NFg0VlNLd24rV1Q1Y0dBMWhPTmRSYXplamRFOEhFOWEyNWY5YkZzd1VDeHNkbXZDbm1wajEwbHF4UW9IZUNQSHlwbm5qYXBjOUVJRUx4dEJGZlBNdWJxRHNTdkVBR0tBS1g1R3ZudzNvQksycGNrYWZmYUxsNXR5M0JiYnluS2xzMjZLdDBpMk52TVo2Q1RPbFRwWk8wcXlaWnFHcWV5aXNKWkprN29DaEdncDR1d09tUXEyY2lZT1RvUXYwSUVZTi9rWGtON3d5dmZrcG5mZ3NKOVBUT1hNckQvRUZxM0lXZk1ldWtsaDBhejBzdWhIRW9SbHN6UWJscXliZXJVVSs3c0tybVBzVjk5bjB2bG5FSnN2RW1JQUNuekxDdXYvMzZzWkZmWk83WlprejBINGxlSVFNTnZwa3d0WGNnMlBuZ2dNOFlIRGhHcDVCWVdpdmQ0Z25IdW1RdDRSajdkM2xRVUd0NXI1ak93U3NPdTQ3Q3I1Q0lvOUJUVHBISjJFQjU1ZHA0SVVMV21zSWRLZmhrYnF0SVhGSUxBanZqVklaQW5BalRJSHByUmVrZWtIRllOdXo2NzBzd3AyTkhsTFVkOUtuTjJLVjJNVFl0S0JwMnZVbkhyWVZmSlN1ZGg0NkZrcG5HMmtoMURaczgvQWxUUmhvY3oycXB6TzIwQmwwbHBSL3pxRURnTE02SjdLZGhXZDFJU282UUdWUElnTTVjeUt2Ump3YXNZdXpPTzVjeW5XVlNvaU1HOThrZHZBTVBMdC96R2djalVMbHFaeGxnVXM2dGtzUGJZTXdwdHlWblVuOWdGbm1YdkNOQ0NFcmJDOU93Q1ExSXZjMmh6SUg1VkNDQk9rQ215Q2ZxeVJYbTcwSkF0czRKK2YvaktYcVZuMlR0dzZKeGxMUW9CWU51ajQxem53ZTlXM1BNQmgwcHlTdEZaY3RiVEozR0g0YURteTZlbEtlOUsrRGVEejFzQ1ltN0VKZC9KSWRBS0ZmZE1DcEI2ZFV0T2R4UDVVQkNYTDRnTmhSMTFENjFKWTgwcFNVOE14K3ZoZy90UHZPZXBibVpuOWRYdkM1aWMySDB1bFpTY1UybU5NeEdSQldkYkJQK083bDUvTkx6SURrdlF5eG5ib3FiclltSUk1SW9BV1V3Y0ltZHVhNHM5ZVord3RienFzTmRybGdmZXBMdVFxYXk4WkI2VnpNT1oweC9WT1U4RWFOVkU2S1hPajl2R0xoZmlzZzJUUXdDN0YzMGpRSGltTW9NdTdKWFIxMlFEaWwwdDJHd29TQjQ2VkZialdzME1Xc2JGOHFoa0xzNmFHTVBmdFAwalFJaG5IT1JpNkVKY0Vwc2NBblgvQ0JCV0FUSWNOd2hPdnQxWFpBTUtYdld0V24zSFkwb3VHYTlsVGpUak1nT0xHeUxKc0t0OG5JM0tROTRpMXVVTkxDWkNPYm5aRVpmRUpvY0FZb1habGs4S3hLNnc5SDlrSk1sYldGdUx3c3B5OXFzVjZ6eDVvTG51ZGtySVBYVDA1SVovOStYazdCUXRUNEdxSzVLaEVPdUh3dGxXVW0yWGRzUmx6Y2toZ0FqUVhjblhmbVUxcUZoTk5kMFlPN1gwM0g5Z2MzeitoeTB6U1cvWjZyZGlHK0ViazNVeVVuSnl6cUJTS0JtR3orV0JDTHA1RENxdlpFV2NGd3FDaVNHUUp3TDBiNjBmTkIxQUpZOWxDOHFyVVNHUUl3SjBwK05hUUJ1VlVHT2swL0tQQU5GeW9HWGdCSExhdXNFWWhaNHIwbmtpUUZYMHdmR1VvMVBCaDBCUC9OcXcwa0Y3OVppWFZyR1BiQzJodkJrSkF2Z3V6dE9laEQ2Q0x2Q2ZzWGtTblhReC93Z1EwMGlic3doSDB6K2VPK2wyVGpFLy93Z1EwMGpMMnRoMGdBQTlhbnBKK29VdVBZRzJtRmNuaHhmdXhiSXNSQWhnd3BLOTAwV0ZxUEpKMWtQZTRSTzE3alc2aG50b2pRTnlVU3N2c2VaYUZ3eFJZdHJoNE0yOVR1ZHE2SXF1UnRKK3NSRjEwZTUxRXI2QUxHZGVFYURsajNXaTV0cGlYdkRDYlo1bUFlSEtLa0RBTXdMMDd0K0tlOGdTT0o0S1BIMGlRSi83bnQva3JiVXVJdEJMRER0VDBlcXBFbkxUdlFlbzh0d2Z0V1VYN1UxVjh4TENQaDZHSC9qRnJPTnQvL0gvL3JmWHZhRXJHMnZYT1FvUkhTVTRsQW5ESVlBdkkxOW1kZEF2UHZlT1gvK0wzL3Y0ZTdVZTBqWkxEc2Y3S21vakFwVHpPTTRXazlZVEQ3S3p5NXhDQ0NBQ2xPK3dCSTRMQ1REaFNxUkYrUTVMQ0hNRGxDelpFMjdhckxCVFJtUy9ucklFanFjQms3cGZLMlVwMjg2d1ZobVdISDJmSXdLVTg2aU5Yb2dKVWlUdkw5OWhDNUNkbFdISjBmZGROVi8vb0hSejlFSk1rT0poN3ZidVdxVHIrWVowTFRUS0xCMEI5a05DdVhySjlhYUpUdis2M2JGdjcrVnFyM1VYRzd5ZTgrdld4R21YWjVDdmUxRGFleGZidFlRRzhZVzh4NWFsSWFDMWJja3Vzd29nZ0NCZHp1UExCYmpNYWhWNkdlenVyRGF1Yk5jMElvQ0ZyeWwzcmFjUjlWSm1Dd0wwTXBnbHU4d3FFWmcwQXZqNDJ0VHYxSnMwWmlXL3NTS3dZWDBKWXF5c1MrSWxBbWtJN0Z1M0NhWFZLTk5LQk1hS1FMOE1TNDRWMzVKNGJnVHFJM21KT3pmYnNrS0pRQllDSGMvOStGbjF5L1FTZ2RFaVFLdVQ1ZGEwMFdKYVVoc0tBYnd5VWI0eE94U0NaZVVSSTRDTmJsTytuM25FZ0pUa3Job0JSTXJMRmYrcjdvU1N2NHJBb0h3OVVZV2p2TDU2QkE3TDF4T3Z2aE5LQ1ZRRWVqays1YXZXSzY5TEJNYUVBSDZFY1V5VVM3SWxBa1VRd0FaZXIyOExGYUZkMWlrUktJQUFka3RPK1F2RUJScGRWcm5PQ09BNzViWHJMRjhwMjl3aHNGbSs1VEIzZlg3Tkc5d3JaemZYdkllbVNydzc3ZS8wa0xmU2JxYVUrcm4zbmJMVWJ2bTEweFIwUnBiMDg2LzRiR241ak8xakpDT1RaUktFV3U1ZlBvUVkzNTMyU3dINEdnUDdUQkRPMjVNUWRVNTU0R3V5TlhmVGx6b3pzOHVnNS9NZTE0ZFRmN3hpQTF2U21nQUxuMkNqVTNtTUJ3SEVNKzQ1S2E4MFptZmpTOE1aVXZ6MDMvMXQ2TjV4RXBWOUpOUDNCRGJMbldsSmNFYVhzdWpjSGwzNTNqL3Z6dEJlckUzWHgzUHBpM0pQcHFva1ZyWlo1WGI0bGRGMVFFbkpSR0RKOW8xNFZyaU8zMjJyejQ2VlhQNWxFd0xqL3NhREovOFF5elBIUmpKdXlVcWU0cWNJeTIrdkpMRVpaY3E3dHh6VUhuMzJyKy90ejQ1S09sb2JaYWVySkNMa3RMVDkyWExjOWdKeHZJVktsU1I4OFdQSUZFQnFlUCtpMm5nN1piNnBseXJKK3IvOUFad1d3MHZYd0RMZnlqS1oxcGNxeVhEK1RQaUpBRCs0K3lPVEFiM2tZa09nVk1rSW5XcDQwUTEvMW9aVW1UY2hCRXFWaklDdS9INzM0bzBUd3J4a1kwV2dWRWtyUEdYbTVCR1lGWlZjZXV5bmpuM1FTdzhDK2RRc3l3eUp3RnNmL0xBWGhSbFJ5VXJqWWZ2Q1o3cGNxcVNYV295aDBCK0hUNFEvNmtOM1JsVHloWmV4WldMYm84R2xTbnFBTkk0aWxVNHRhSHQ5MjJaR1ZMSnhOMWoxMnVwWXF1UTQ5TTJENWlKK3lhYm45WHVwczZHUzYxZ09YSXgvdnVlVFdLODJqOHNERGxxcGtoeUpDWi9QZG1oMTdDNXhYY05tbjhUeFFTSFBiS2prTFh6SDUzYTh6YVNUYUMwUzd2RUdseXJKa1pqd3VRTlB2eHZ0MWNKM2w1S0gvTTJDMlZESk02aGNLOTR1K2FYN3llTjlUZDRCcFVweUpDWjdYb2ZLWVZQNUtYRmRmMCt5aCs3L0RTSFBiS2hrNXlBSXFsNmZQQ3RWVW5UOVJDOXV2Um9FK0ZBaVRLWHptQW1Wck5EdmtuYmw2R3hwZGFtU0ZuREdtRFhZSmRkS2pzNFdWak9oa3NzL0VRVDRmTzZCcFowOHExUkpqc1Jreis4NnB0ZElZQ3JkeDB5b0pEVVRiekc0V3hzRXBVcjZvRFNlTW5XL1g1V2VHWlVjZUwweVc2cmtlTFROaHlwK21hRG1VMjVtVlBJczlIb2h2YlNTUGxveGxqTDREZCttRCtHWlVjbDJ1T3ZUM2xJbGZWQWFTNW1iSWMxQzNjZXNxQ1JpWG5mZHJTMTlTUitNeGxTbUZTK3Z1Y2pQaWtwNnhyeEtYOUtsRU9QTDl3c2MweHZNcy9FQkZobnorbkRLMGtDNWVqTStUZk9tTEFMSEsyOU82YUpaVzcySlkxNHJ0Qit2azF3L0xkZTR2ZlZtZkFXandQRkhzSDR6RjJ2Y1FWQ24yUTN0dmdoU2R3S2RjcWpMNlExSFl0TG5HMngyUTdzdlVuY0N5VmZ4Wm1UZ1JzenJDRjdJamhQblVpV2RFSTJwd0lCMmF0M3grTDJNR1ZGSmZNMW5ENmJ5MUFsbnFaSk9pTVpVNEpBK0FYYmpOVGYxR1ZISkJSb1YyTzRMUjVQaDBSdzdpcFRaWTBHZ1NxN1ZBSCt1WTNNMlp0eHI5SUdwUlk5SEVGLy9xYmt3S2ZQSGdVQ2YzbzFxbkxwSjkvMldodDJFcnJiRUhkcjMxTjkyQ1BIaXA1K3I0aFBRdi9xUFhuUVVMTE5IajhBK05nK3V1ZDRIcTd6NEE5K0ZpTWtiLzgyTEo2T1hZTUlVRzVmQjZvV2pHUmkwK1hFOFlmRktkbmczYWpmb1BlMEFZcE4zMEF3TTNpK0UvOWo1a2FtbDhQTEIvWC8ybnZzUHVxVS82VkNOTVdSWE9nOGJEeDFHQTFzcUh6eDcvNG43VHoyWUFaVU1mdi9CM3hvRGppWEowU0d3OXRnekI2T2pOZ3BLL3g4RjhzdDhLcGVmUlFBQUFBQkpSVTVFcmtKZ2dnP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SUVRZ1BTQmNjM1Z0WDN0cFBURjlYbnRjYkdGdFltUmhmU0JjYzNWdFgzdHFQVEVzSUdrZ1hHNWxjU0JxZlY1N1hHeGhiV0prWVgwZ0xVTWdLQ0J3S0Z4MGFHVjBZVjlwS1N3Z2NDaGNkR2hsZEdGZmFpa3BJRDBnWEhOMWJWOTdhVDB4ZlY1N1hHeGhiV0prWVgwZ1pDaHdLRngwYUdWMFlWOXBLU2tnWEYwPSIsCgkiTGF0ZXhJbWdCYXNlNjQiIDogImlWQk9SdzBLR2dvQUFBQU5TVWhFVWdBQUJvUUFBQUVDQ0FNQUFBRGdzVVduQUFBQU9WQk1WRVgvLy84QUFBQUFBQUFBQUFBQUFBQUFBQUFBQUFBQUFBQUFBQUFBQUFBQUFBQUFBQUFBQUFBQUFBQUFBQUFBQUFBQUFBQUFBQUFBQUFBQ1hIdE1BQUFBRW5SU1RsTUF1Ky9kemF1SlJCQm1tU0oyVkRMNzdmWGJ0ZkRFQUFBQUNYQklXWE1BQUE3RUFBQU94QUdWS3c0YkFBQWdBRWxFUVZSNEFlMWQ2V0x6SUE1TW5LUk5jM3k3bS9kLzJFV0FMeTVCREJpU3lZL1dObGhvQm9sRFlQdHcrSXJmK2ZVYWpvOXJ4MWo3UjlBeCtWRDlleG1BNDMxdjNlZEYvaWRNU2Z4KzhrcXRLYTEvQkRYWlFsbGdJQk1EY0x4TVJFTE00YmYzWHVnREVNQU13VUNIRFBUZmRIUkkrbWVxL0pTOTBMMWpjUDBqNkpoOHFQNjlETUR4dnJmdU15T1hFYmxiWnFGVnhmV1BvQ3BkS0F3TTVHRUFqcGVIUjBoUnMrcWVlZWdmUWMvc1EvZXZaUUNPOTdWVm54djRpUUp5ZjdtbDFwVFhQNEthYktFc01KQ0pBVGhlSmlLL1hzeURPcUZUenpUMGo2Qm45cUg3MXpJQXgvdmFxczhNL0VxZDBPdGZacWsxeGZXUG9DWmJLQXNNWkdJQWpwZUpTSWk1VUNkMDZabUgvaEgwekQ1MC8xb0c0SGhmVy9XWmdmK2pUdWpWODNzVCtrZVF1VW9oRGd6VVlBQ09WNFBscnloRGJyVjg5QXkxZndROXN3L2R2NVlCT043WFZuMW00SDgwRStwNmEwTC9DREpYS2NTQmdSb013UEZxc1B3VlpRelVDLzMyRExWL0JEMnpEOTIvbGdFNDN0ZFdmV2JnUDlRSkhUTUxyU3F1ZndSVjZVSmhZQ0FQQTNDOFBEeEN5cDA2b1ZmUEw1RHJId0dzRUF4MHlBQWNyOE5LYTFQbEkzVkNIWC9SNFhEb0gwR2JsZ0d0d0VDUUFUaGVrQjRrUmpNZ1g0ZzdSR2R2TUdQL0NCb2tGU3FCQVk0Qk9CN0hFTklqR1pEcmk4L0l6RTFtNng5Qms3UkNLVEFRWmdDT0YrWUhxYkVNeUxkQW5XTnp0NWl2ZndRdHNncWR3QUREQUJ5UElRakprUXowL3hhby9oRkVWaFd5Z1lHV0dJRGp0VlFiWGVzaTN3TFY5YmZ0K2tmUXRRRkIrVzlsQUk3M3JUV2ZHZmRWdm4vamxWbHFUWEg5STZqSkZzb0NBNWtZZ09ObEl2TGJ4VnpsNTZsNi9yWmQvd2krM1FhQnYwc0c0SGhkVmx0N1N0L0ZEaGM1cWU3MkJYTDlJMmpQS3FBUkdHQVpnT094RkNGRERBUC9SQi8wVk91TG5iNUFybjhFTWZXRVBHQ2dNUWJnZUkxVlNLL3EvSXEzSllnUE9jaXBVSi9mdHVzZlFhKzJBNzIvbWdFNDNsZFhmejd3WkVqMHhwNStQMURWUDRKOHRRbEpZS0FhQTNDOGFsUi9ka0gwUlJBMS8rbjFBMVg5SS9oc0N3TzZEMlVBanZlaEZWc2JGajN2ckQvaUlEOVExZDhMNVBwSFVMdk9VUjRZeU1BQUhDOERpUkJ4T05EblFLYTM5WWhqc1VPaE0xcjZSOUFaNFZBWERCQURjRHpZUVJZR2JxTFhPVjFIVVhRMlRvdkdhNjMvN3g5QjZ3eERQekRnWUFDTzV5QUZsOUlab0ExeHc5UUhIVHI4UUZYL0NOSnJEWGVBZ2QwWmdPUHRYZ1dmb1FCOWoycFlmaysxdXc5VTlZL2dNeXdKS0w2TUFUamVsMVY0SWJqcW5VLy9sdEk3KzBCVi93aVc1T01ZREhUQ0FCeXZrNHBxWFUzMXppZmpEUW55QTFWL3JhdXU5ZXNmUVNkRVEwMHdzR1FBanJka0E4ZHZNM0NYcnl3MSs1dWVQbERWUDRLM0t3ODNnb0g5R0lEajdjZjlSNVZNN3gyVUwrc3hVTkhWMXlwRVoyUm81clIvQk0xUUNVWEFRRHdEY0x4NHJwQXp3SUF5Sk1jMzdPUXU3UjVlSU5jL2drRDFJQWtNdE1vQUhLL1ZtdWxOTDI5Zm8zWnBkekFWNmg5QmJ6WURmY0dBWUFDT0J6UEl3d0Jaa241Wmp5RlEybGdIbnhYcUg0RkJQRTdCUUE4TXdQRjZxS1VlZEx3ZkIwY3NUbXIrT0EvRC9CS0Zac0gwajZCWmFxRVlHUEF6QU1memM0TVVNQUFHd0FBWUFBTmdBQXlBQVRBQUJzQUFHQUFEWUFBTWdBRXdBQWJBQUJnQUEyQUFESUFCTUFBR3dBQVlBQU5nQUF5QUFUQUFCc0FBR0FBRFlBQU1nQUV3QUFiQUFCZ0FBMkFBRElBQk1BQUd3QUFZQUFOZ0FBeUFBVEFBQnNBQUdBQURZQUFNZ0FFd0FBYkFBQmdBQTJBQURJQUJNQUFHd0FBWUFBTmdBQXlBQVRBQUJzQUFHQUFEWUFBTWdBRXdBQWJBQUJnQUEyQUFESUFCTUFBR3dBQVlBQU5nQUF5QUFUQUFCc0FBR0FBRFlBQU1nQUV3QUFiQUFCZ0FBMkFBRElBQk1BQUd3QUFZQUFOZ0FBeUFBVEFBQnNBQUdBQURZQUFNZ0FFd0FBYkFBQmdBQTJBQURJQUJNQUFHd0FBWUFBTmdBQXlBQVRBQUJzQkFIZ2J1dzZ2ODcxOGVYZDFTK2tmZ3hvV3JZS0JwQnVCNFRWZFBSOHI5bHUrQ1hxOUxTVUw2UjFDU0hjZ0dBNFVZZ09NVkl2YnJ4RDVyZEVLdmEwRmUrMGRRa0J5SUJnT2xHSURqbFdMMjIrVCtxOUlKUFFyUzJqK0NndVJBTkJnb3hRQWNyeFN6WHlmM1o5VUxKUWZPcnRmNy9mNzcvSHY4M0k2bmxhamx5VkNTMXY0UmxHUUhzc0ZBSVFiZ2VJV0kvVDZ4NTJWdjhmcmJSTUQxMy9QbjZOcnE4TndrbHJtNWZ3UU1RQ1NEZ1JZWmdPTzFXQ3M5Nm5SZGR4cjM3Uml1ejVzNUtUcHZsK3FYMEQ4Q1B6YWtnSUZtR1lEak5WczF2U20yWG1BODVWSC8rbGozUTBWM2FmZVBJQS9wa0FJR3FqSUF4NnRLOXljWGRsc0Y1RzY1b1A3N1djeXhraGVia3JUb0gwRVNYR1FHQTIwd0FNZHJveDQrUUl2MXBDWGorczFqN29aSzd0SStIUHBIOEFGbUJBamZ4d0FjNy92cXZBemkrMm9xOU1xd0xEVHBPZTJnK1prdWxUam9IMEVKVmlBVERCUm1BSTVYbU9EdkVmKzM2b1d5N2lLNDZobDcwVjNhaDBQL0NMN0gyb0QwZ3hpQTQzMVFaZTRMNWJMcWhmTE9XbjVWVEM1amxNL0ZWZjhJWEtod0RRdzB6Z0Fjci9FSzZrZTlkV3ozTjZ2aVYvazhRZGI1bFVPLy9oRTRRT0VTR0dpZEFUaGU2elhVaTM3cmQzQU1tYmNSeU5GUzBWM2FoMFAvQ0hxeEZlZ0pCaFlNd1BFV1pPQndDd09QVlVEdXVFV1U0MTdhbjFCMmwvYmgwRDhDQjNHNEJBWmFad0NPMTNvTmRhUGZjZFVMNVg3bEtNMkZNayt2TEdiN1IyQkJ3Z1V3MEQ0RGNMejI2NmdQRFkxM2NPUU9uZ2xEemJ2ZndXYTFmd1EycHYydVBFKzVWZ2J6U1NJMjdzTzI5eHZtWURRdklxMFJCNHhMendIc1BSazlPMTYrcXN3bmlXcUJxMjB1L2IyYTNQMnU5VWVxY2k4TGllZEpDKy9TUGh6NlI3QzdFVXdLM0Y1RHB1ZkY4a2xTeXAxZXVZUEZFK2pJZzl5SWRMRWNNQzQ5VXZzQzJmcDF2SHhWbVUrU3FpQ3V0cm4wQXRWY1ErVDBZS2tNek9WZXdoR1B0UlVmd3ZhUG9FWTl4NVFod3FlWjVzTDVKR205cjZmWHVYUmtOMGhSZGtTUndIWUg3bWVsVjhmTFY1WDVKUFZ2RFg0N2lVakorV3AydTdpZlY2YVhvOXFpcHl2OUk1aWc3SG9nZ3FlWmduSDVKRTJFM0lmWGFjZGVxQUFpRFkwRHhxVlBETlUvNk5QeDhsVmxQa2xUM1hHMXphVlBndm82S1BnT0RpSml5RFc0OXJQYVB3SS90amRUN3VJVFR5Znh2UEJ3UGo2TXljMlA3OWt0MGFSa21yVkdTSHBlUktUMm5MSmdLRFlGNzljTEZVR2s2NVlEeHFXL2FTSVpibXZSOGE3L2ZwK1BuOHZ4UEx6Y2IyV09xTXBJYWlJazVUZHp6aHFjWDNhYnQ1K2R6cGVmVENQTlNKYmlzaFY1TmZ0VTlLUDRMdTNEb1g4RUUxMDVEcDYzK1JXeVpINm5aZDl5ODAxTlJXZ2hwVThJS01wTCtpTUY2WG5ISWVHVkdxS1dmZjFuUUprc1NZVVFhZDA0WUZ4NkZvaHZDV25QOFpaditIYXVMZkJWR2NzRUw2bUltWWV0NFVvT3ovNHU3ZlZEeTRwN2VjWVBzVFZqNS91dEFMaC9CRFp2YjE2NVQxd014OHZ0b2o2L1BreDFJT0w0N2dHaVNNaTA5TTlLdW92dVIrNTJvelpzMlVFeWtJVmdaN3ZDM0xZOXVSZ2lyUm9IakV2Zmp2QmRDWk94eVhiUGJWbnZ5aFo3amlhempaYXhISDY1VEl1dHl1aVNXRW1sekR4c0RYOC93dWtYMDZIamJmN3Axb0RxNnB4cEExSTBYV3pHOVRzNEVnYW5yT1JhR2ZwSGtJZXBmeUpNVGIvaDlqc3VvRnlmZEUyM0QvVG1TV2Y5MGxhbjhZNXRxckNTcU9zNXFySW9iMEpESTJvNTk2TnNNVmdMSXRMRmM4QzQ5QmdVWmZLMDVuaS9qNStmaSs2SkhPMHNXNVhSTExHU3lwbDVqRFhvMFlHOTNmbDNIRGZrSGpGRU0rZkpXRGkyNnlrMTUrWCtFZVJnWSt5Q2prYkQvaXZNVnRvY09ZYXpyNkdIUGx3RHgzU3RXRW4wcVAwMDV4Smg5WVE5L0ZUTHhncFh1b0xKZDVSRXBKWGhnSEhweVppeTNkQ200OGxleUdGWWJGVkc4OEpLS21qbU1kYWdYMmpoSExQcHRMMWkyejZPQzc2YTNWZGs1dXY5STloT2lKaW4wKy9pR0FHSytMV0laTkhvemIwa0pEcURURGJKU1NJUG1NZG5WRzBKblorNHVmeG1TN01paWlMU2hYSEF1SFJUNTNyblRUcWU3SVFjb1Z1dUt1TnA0eVFWTmZNSWF4QU9UejlIVXlBdzNvWDI0cmZ2TXc4MjExcG5xVnUyQldxN21JSlgra2V3a1J5YTdwQmx1YWNLZ3A2SDJGZ2pmcTVwT0xVa2JudE5WWXFUSk51c1dVVlN5VEZpOVpZcVdwZE11eWU4UlpnSmhSSHA0amhnWExxcGRiM3pCaDFQcmM3Ymd4dXVLdU5KNHlRVk5uUGVHa1NPa0d1cHFIMm1jV2M4YmVHY05MdGMvSXh3VHZqZU5sTDdSN0NOUnowTmNzNi9TYkxvb2xRZE81YUV5R2xkZlZPNlJwd2tPUmRiNmtoR04vZEpiSUhrM0FuWldYbDhodEtJdEFZY01DNmRCMUlxUjRPT0o2UE85cWlLcThwNGhqaEpwYzJjdFFZZEpYVk1CalZJTlJlcVBhQmpHRmFqWkdvUzZEZkhTNWpiR2tydUg4RUdNcTlxYUhQeU45QVRQWTd0QnpTWWRWeCtReDlHa215d1ZnRTE2aGhUK2ovUmw5WWR2eFZIcEZubWdISHBiMVJXcGxzbXk2S1dvNG1tUTY2OTJ4TnNwaW9UNkdBa2xUZHp6aHFvbHhJL2V6STRncVJ1VlB3YW0yMVFFSFArVFN2SG85SWQvTzhmd2RzazAyNVE4UXNHZWZXdW1GVVhvQXFrVmlTbEkvQ3J5VW1TWGVYSzhFbHhoMHJlSW1pUTY1akxlZk52VFNpUFNHdklBZVBTdHdMZGNIOXpqaWU5d1pvRmNGVVp6d0FucWJ5WmM5WkF2YVQ0QlVMc0tuS1M0bnJ4L0x5ZlUwM1FsUEw3YklWOVgzZDFaLzhJM21UZ253cTBXVzYzRXFkbjZJN2VobndtejBTSWtVU3VZenpxSSt0c3BTZHpJaG9ZZTR6TDNMTWh1UUlpclIwSGpFdmZBSExyclkwNW5ocmxXN01BcGlvVFNHQWsxVEJ6eGhwVWd4QnlGQjFGclRtZ2kyRFlpTzM2QXpzUnN2YkowaitDOTNpamdabjRjYk5YMVZUWVZzZU42K0tWWWlTcCtsbVB6cVJTS2JaR3crN2xvbEs4ZHUva3JJRkk2OFVCNDlMZmdaZnBuc1ljVDNZQzFpeUFxY29FS2hoSlZjdzhiQTNza3BCQXF5SWpkV1BiUE1seU5VMDJaL1NudFlrYXI3LzVWWWNlRWNTZ05QTm9pMlBOaWV6V05lV2hjVjFLTjJDV1A1OHprbVNNd09ncVpTZGtEVnBua2RZUkRYTkRJenpyaGswWGFpRFNDbkxBdVBSTk9EZmUzRmJUNFY0U1lxb3lnUUZHVWhVekQxc0R1eVFrMEtxdU9wUG5KN0RIWk5XckJ0UlVpVjg0dU1PSTJpbTVmd1RweEluMzZ0S1AzMHNpV3dxNy9TWnp6dE5mTTVLVTFSdmRuUWdySk01c3lNZnQ2Vnc2YnpGMzFFR2tOZUdBY2VreGdFcmxhY3J4cEUyWnpSZFRsUW5FTUpJcW1YblFHaWhSL05aQkJ3TWl3UkMveGpiSUhRN3IyRzdLK05RQXVOdHAvd2hTcVJQZm01Ry8xWEsvV3dqbE0zM3pjS0FKVWg1TFpDVEp6dEtZQ05ITzhjVGlxUzlsWjMxdUFwS3Yxa0drMWVLQWNlbko2SExlMEpEanFkYlZiTDJZcWt6Z2dwRlV5Y3lEMXNBdkNRbThxdUdvNVVyUkJPdkFEclVMOUF0MnBORkNxMmJzSDBFcVhSUWJFTCtZYm9STTAvUk5aWXQ1YXBxczJpOUpoUWpNdnBKMFQ5eWFSM2Y0aTBubEw1aS9FaUt0QXdlTVN3OUNLWnpZa09PNWw0VENWWm5DVGxoU05UTVBXSU91REh2QXVZS3B4dzJyYXkyYzZGZ2k0Uk8vUEVHYXVyajZSNURHRnczTHhDOXFQT1AwSGxwbGpicWIxWXVSSkVkblpqUlFqVm9aYnpGS3BtNDNwczgxYm52anRCWWlyUm9IakV0L0EyRytXOXB4UE9lU0VGT1ZDVHd3a3FxWmVjQWFkRjNZQTg0VlRCMnpNNGVGcXp5N25HakZxRjBUUDhkMjNsMjBTaW0wZndRcGFNa2o2R2VzdExoRmlLR1AyUW1vVFRKNW1uUnlmcjhrNVJobXV0TGZqTkc1MVIrdmtxUTY0Nk5haURReURoaVhQaEswei85bUhJL0dXbGJZT1Z5VktZeUZKZFV6ODRBMTZLcGd3Z1VFUlB5WXJpcUZtbHg1WlEwcTdjVGZXZ3ZBdWJRbk9mMGpTR0JEZzQyYlNvaXhrNTJSNmpyUFlDZ3NTV2xxK29VS25kaGFoU2lRd1lhb1hqY2tKU2F0RmlLdEN3ZU1TNCtCVkRCUEk0Nm5KdGZtTHY1d1ZhYXdFcFpVejh3RDFoQzFKS1QzYUZkODNpR2E1WEZvVFZUSGJMbUtGbHd0WS84STRxblN3YmpJSlJMUkNWbkRIbHJmZk1VWEdNZ1pscVI2R3l2dXA1N2JUcHh4azZPYmpVeEFzYmVUNmlIU0tuTEF1UFMza1dhNXNSSEhjKzVPQzFkbEN2eXdwSnBtN3JVRzJUMjVCcHhybkhxK1pBWW4xcG4yT1J2Yk5XcWNjcTBXMUVYU1A0Sll2clMxeFlaTlJUak9uSWtjcUJld3VvYlk4bGY1d3BMSVl4eGRCd1cyUTBHOFZRbmpDWGxQV2dSdnZEUHRmejFFV2k4T0dKZWVCaTk3N2pZY1QwV1pESERocWpReUIwL0RrbXFhdWRjYVZFalFIbkFhdUpUdnhUWWV4czJGVDdWdXNuVkliaDhLNnhZbnZuOEVjVGdQWkliMHM3b1c5LzBueDVJUWJaSHhqNFgraWU4RW55N0wwTmVmdURLY2Z4d2xCaVhwVWZKU2t0UlJxcDg2clpGTzVvYklYbTBUa1ZhYkE4YWxzK2dMWjlqTDhaNlgwL0E2WDFSVVdmWUQ1aGdsYUp5SE5vMkNxMjF2dW00V0xHY3phbDkxbUk0SXZaRnZqMVBqSFJ4NTFndXFBdWtmUVJ4ZDQwVEk5RGpmM1lOajFFTzlnSGZsVDR6NkJvb3Y2NDl4SDY0UGNUWkk0NzFZTDV2akpJbDBhMXVFUnVCVndJMUU5bWljaTdsdmJSU1JWcFlEeHFXN01kZTd1b3ZqU2FOVVZrbDI2bDhTOGxwWm8wYkIxYlkzUFc1SjZLQ3lPZHFFZWdiakwwbEdQYWxKa1QvK1NYeS9wTDFTK2tjUXhkdzRFWW9kSnp3ZlZzOGhtZksxNTQvWElFUlRtUHNrYjZUM3BNbzUwSlBzMTdncktFa2J2TFVCUVE3bUxGRXNlREpNYTNXTHZVdGthQmFSVnA0RHhxWEhjRkF5enc2T0oyT0FONXFaaTY4NkNqdjFMd2taQmp2eDBLeFJjTFh0U2Rjak8yNW9xbnJyVUJ4a1ltaVBBd3A3emo4T3pCNGFjbVgyajRCREtOSkhLOXF5WFZrUzVTbExqTFJrMUkyQ0xOUjlDSGUvNlY1TTJ2bmFxVU9TRG5MUTVwaHk2VjJpVnQvbzBXaThUSE14cTBNYkV3UC8yMFdrbGVhQWNla0I3SFdTYWp1ZS9JN1c5Qld0bzFqZTlDNEorYmJmdEdzVVhHMTcwdlhJanR1Nk13NFl1SHgxRE1jdWhTS284NjlWTFcyOTV5djlJNWl4K0k3R2RXRC9rbzd2enZrNmRUQytUdXlvMTJwa3czS25MUXh6UUlPdXJlZklJVW5qYmxDcnMxSFY1Rk5nVnRNNG9pbWdGZG96OHJoTzIwV2t0ZVdBY2VrdTBIV3YxWFc4WDVxU0wvYlZuRjUvMURKYjIxWkN4dG11VVhDMTdVblhJN3YxR05HMmdySDVtSjNhenJQbmxYR3hnZXBUL0RnNGU2cnFLYnQvQkI1Z2k4dlMzVVQxT0RZSkxIS0ZEOG1KUFZOZFFhRzZWNDZzZmtTM3M3QURPUXRiVFVZQ2tnNDZHcmRvTGJSV1pGMXZUR3FrbTRXQnVWSWJScVRWNVlCeDZTN1VkYTlWZFR3NW1GOWFsVzkwSHpET2hvMkNxMjFQdW00WHVIcW5Mb3grYlBOeC9mZWIvbU9sY3VwTnIvbFdXbnFIeXJ5Yy9YS28wTEFHMENVQ2pqc2Q0dHFHalFqeVBLVnpHeFBHSWRPaUR6b2NhR3k1c3QrQXBJTnVHNndwbTRhUXZMd2pOVW8zODRZUjZjcm1nSEhwQzV2NWdxWkRtbzlhcmh5QjZ3WjRaYW9pTFdDY0RSc0ZWOXZ1ZEIybDl3d3RSNkxtaC9ybksrNGpZN2NKVVJuenl4QS9rNTNzVk5acXlPdFd0Ym1yL1NOZ0tKVlJNbEZGVnRQTzNMZE1sdU5XajdsTU14OWQwSHI3ZzZSMzBYMkZKTW1Ia1lTbTU0dngwN0ViczhsWWF1ZzhsaU9NdFQ3T2ZNYkZoaEZwVFRsZ1hQb00rQXVhRGpXRVdadUJiSmZIS2Z6RVJzZzRHellLcnJiZDZmS3E0NUc4aVExOW9GdjM1VVRTekNMUHg5bmwxQnZFSGJDZG9MT3c5Y1V4MXFOS1RCNnJyb1h0Y3RZL2dqQnRZL1I5N1lYaGU4eFVhV0R1eXYyZFZsM1V2TjNvNjZTM0w5WmxBcExNVDRSWVJteHF4WjdMNXNldGR1RGVsaEZwdFRsZ1hQcU0vZ3VhRHVuZ3h2aFlkVXhtQXhnd3pwYU5ncXR0ZDdvZWZYTWpPOFZVekJqMlFzSE0xTjlwUzdNMG1yRWNQTXdscDhjK1JrRzcvZThmUVpDNmNXK2NiOU5QOE9ZeFVTNzN1TTFsQ2xPb0JaMUZmeU52Vmx0d1pyTUlTRkxSa05tV3pDTjJMRFpxTy8yWFZXdjBpbE9pOTZCbFJGcHBEaGlYdnNEKzhVMkhiR3pYbTJQR0hhUG0zRDVnbkMwYkJWZmI3blE5K0Y2WWd2TndES1J3blpYejVsb1hWU3N6TmhqSkc1aHFxUmtvcDM4RUFYRGpydWZsM3FCUWRuZWF0RVMzR1o3R3ZYQ3F0M1A2OVpoRkNBOUlHbFUxUlhpWGl0eTZMcStTV1JwajRHV3krN2hwUkZwbERoaVg3a1plK1dvVngxTlRQWE1rb3E2YUZoMHd6cWFOZ3F0dFYzcmlrcEE1dUt4c0tseHg0KzRKUXVwZHZlYUU3SnJlUDRJQWZhT25MOVpsQXJrOVNYSTBPVTluRnJtRUxlc04xU3JHYkdaU0E2bTVYL0ZMT2h5MHFtYlRNQzRWbWFJUGgzL242U1VOQzVVV2gyU1JxUk9vWFJGcDNmOU9nOWxzTGxDSlF3NFlsNzZXdHRkWkRjZFRNU0xUZHBSWm1yajl4cm1yVVd3MmM1YzFSQzRKNmI1cTNIeGtNdGJLdWJHMDZRN2F0S0tzVTQvK0VUaGhxWXZTc1lRVkppK05MR1hLMXNKNmVvZHlQS2VkMjdJZ2E4Q2sycG01UmZWTE9veXZ1RnNXTEk5VjRNQ2VaTXN3UTNDaTQvSStTN3h4WVU5RVdoVzVrQlowSkE0WWwyNWczdW0wZ3VPcEhRam00czlCTHBSYVYvM0d1YWRSYkRkemx6WG9kc0VhOFJtbU1JNWh1WHpHYmRWUHg2VXJnbW8rbWxoZG1iY0s3QitCSDdiY0l5M3FaWk1WK2IzejMzRnNMRjNydjNxTDltSWM1WmMwYmdhMVppNTZNRGJQcGthdzBvK3NsbVJNcGY5a2tIYm50Y3hoSCsrSlNHc2pSKy9CVVFNSGpFdTNZZTl5cGJ6anFZbVE5YUFsOFdPL0Q5ZHZuSHNheFhZemQxbEQ1SktRM3Raa09lVXU1aElxVk85M2xCV2JIdjRJU2E2VjFqYUNlOW96WVA5V1U1YXhFMXBkVE9WVkNnbExVRjJGMVhJcVc1OW5RaUZKeW9EbXZGcExQUmd6SXlxNmc3TktYR0tqSnNpYW5DMHpoSTUzUUtUVmtVVFllQmZLY3NDNDlJV29YUTlMTzU2MkhST2plMGxJUGRUMmdXYnVzQVk5c2dzTzRRUnJjaFltek5IcXhVMUc5ejhmR3pyVmlveEQ0LzMxaXRlZ1pRUjZ6S0xJamZxN3JJRnhoM1k4RjQ2Y1VvamordUtTZTBsSTIvcmNVd1FrYVlOZktpL2x5L0dwYTJtSG1wTHdVcGZEK3hZcU00YzdJTklhMGRnMzdQWWNNQzZkZ1Y0dnViRGpLZCt4eHZIdUpTRVZwQXRqMzhFb3RwdTV3eG9pbDRRVVVjblJoRENIWlZMWHNkMncrNVRSWUt2VWxoRkU5VHVyVE12SWxlN0NvdWNEVDljSVBOQjFqTXpMb0lGVmlocHlMcjRMSHBDazgxb2pVWEloOTVyVzNhbnNxSkg0TDhFdnpwTU85MENrRmZ4OVdpeXNWZWVBY2VscmFUdWVsWFU4SGU1YitvUEVLcTNRbmdVRWpIT2thQStqMkd6bURtdVFPUGdndmZJOVprUTBjclB6ZjkxK3lOWWl1Rks4czU3KzRodEc4Q050U0hJYjlXYzRML3NSNlZqeEt5TVA1OXdpd2p1bGtsYmQ2NUhVdkNBVmtLUUdaMVkvcGhzU3BsVjIxNnhqQ09qTzZMcmFKQ0t0S0FlTVMzZmgzZWRhVWNmVDBiNmxQMGlVMG8rc3VHL01US2hKbytCcTI1R3UyeFNtem5VMDA1cEpNcmZ0bEt3YkcxRzVuU2hzOGRRL0FndVN2S0NDV2RNZU5uZW0rZXJadVkwdXRKS2o3dlVzb09ob3l5dy9JRWxadkRVK1ZXTzJjTmh0bHI4K0l1OUwzWmd3U21nVGtkYU9BOGFsanlBYitGL1M4ZFFJekJyWHFJN1BpdnRHckFtMWFSUmNiZHZwT2t4dU9adGhEM1NqK00xalNDTzlzVk05NE5hZk5XdE11U2gxK2tmZ2hLbm4zWnk1Nlh2RnVveHJ5dUhmTmpTV3FhWXhsclVxSTE0VUhwQ2tocTNXK0ZRNWdrdXJzV3ovZjl2Ny9Ibk5sRFlSYVMwNVlGeTZDWGJQODNLT3A1dGF6L3pjeGh3d1RwMjVUYVBnYXR0T1Z6anMvWUZyVHZSRTZMMEI0RnBVbFRPOXFqeFlNOThxcGVjb3BIOEVUaFowUkNKeWducHp2MkNBOTA1M3JGeUgwdVo5Q2VwWklIZVBvb2JFaTd3U2p4cTF2dWtIMUFkR0lyZklheE9SVnBNRHhxVmJhSGU4VU03eGRLalBOQ2tWZG5QWXhhZWF1VzBOZW1ocURSclhaa0NkMS91aGhMV3NLbWNxOEdKUGNhc1VucVdRL2hHNGFOQmpIaXNrNGNwTEgyRjExcUMwMmVENFFzYVlGek1lSlY2SFdoWjNCaVNwekdiNXNtRllmUXpDcWJuN0l2bVFwWlE3cTNXMVRVUmFUUTRZbDI2aDNmTkNNY2ZUSTNtenFWVVRKR3ZLZlZEZlZGd1lxMDFLbTBiQjFiYWRIclVrcEh1cUlDRkxpbmI2bnRDc2duc1lPNmUzZjlRL0FpZkhPaVFSOS83U0g4KzhRWEpqZGcvTDRsUXAxaTRrWmV2TFZabUFKRFZuTTB4ZUNiWUNLc3V5L2NmeTVpMzMydkdLblJGcHJCd3dMbjFKMlFjM0hUb0tzRVJMeDc0bElmVitxTTh6YzlzYTVCVnVmT2FiUjVwMDZ2UDFQa2ZxOTZKK1ZwdmhFUjl4V1kyM0hZT0xpSHZieU5JL0FnK1BPdVR1RG9HdDd4RzI2WFpCU1U1bzY3MWl6ejNrWEczd0RFaFNUY1phSS8zZU9LTm5Ndko0VDJXZzUwMmpiQk9SaHNvQjQ5Sm54ajY2NlZCRGVTdnVwb2FiTXdmVFVjQTRWWjQyallLcmJUdGQ0YkNIV0JNVGRLREdXOUh1by91c3FKNW5rZW5kUU1WS1ZYbWlZdjl2ampsdGNUdGM2UitCanpROUhIVDNMdXVianI3WWxXVEhDcTB2YmxidXZyZ2dEMVhSeTRtUWVsTzJXNUx5REVPR0RFdmJLMEsveDJFNHM0TW82UmZ1d294aTdOUGFpS1FHMThkWjRMcXhBd1lPR0pjK3cvM29wa09GY2kzcmtjT3lzV3Y2dmN4c2Y2aVoyOWFnQTIzbW9IRTJDM0drZ3FRSmZjUitId1dSZXQ5bFV6Rlc2d3BLSnlmOUkvQVNMY2RCM0tzRjVOMGloTzZaY3NqcGUyaE1KRWRObHNHcXNkU3FGd2hJVXVPQU5RN1pqVm5yV1ZmaElHZlJsSnc4Nm80eVpMY1cwL3VPTnl6KzEwV2tDaFpvaHlNMWtTdktGa3FOaHh3d0xuMlVJLzUvY3RPaDJscHpyS0ppVWFNMW54Y2JrQVBHcVJpcmF4UzV6TnkyQnVXWXdSQzk2c0F0bDE1WVRsdUhWNG5KL0c1VVd6cUd0ZWtmUVFDZkd0SllMYmwxaDNCQmIrTkg4MmRyUkRsTFVINXRlcnZxVlZZVElmVk9VYmNrSldRV1NrZHlkR04ySTZLMmFOSXRXbXRtM0NPN01LYWpXcGMzbmRWRnBJbzl2Z2FDU3RFaUUvS2tsenJnZ0hIcGhyajlUc3M2bm9xN21VWXQyK1NSWVZIUEMvU2ZhZWFXTlNqajlvVTlKQitxLys2bkQxSTdIbjJENkVVVnQzc29KK2hkSXdod3E2ZENUTHRHTVdCL1BKV0dHWUVXWC9tMU9idFhobXhjRFVpU1BjNEtpSFFmcThzNnZ1UXdsc1NIMXFuMGJxZVZ3T2lUdW9pa1d1UEhrYWkrbUNHRFpEYUFoVXNQM0ZvM3FhempTZk1adTVzSm1ESkxmVHAvbzRFdUJJeVRrdXNhUlRZenQ2eEI0UWd0Q2FsNWtMODlJRGFhK2ltRjJUYXVLWjNYeXZTUFlJM0hPRlB3QW4ySXpIOE05VEkwbXdvMGpLb0VvMWpWK1kxaGp6RXhJRWxPMmVZSXZmNElzelhEL3RNdlFhRHNwdlN4RlBXZmNoZ1RNVXI0dlIwdm5MbFdSU1Mxdll3alV6bE9EYy9mUE1BVWF2R1hTNTh5N254UTJQSFVWTndZQmFuWjllZ05sMVZUVEx4OWpKbFBkV3RaZytxR3JkNTV1dUd1eGdabVpHTktiKzlBRFRmTU9XOTdldm8xNmgrQkh4dWw2S2xRZU5ad0RyN3NRbEswN0IvV0pjbzVqRG1UbEpZOE92dVVQeUJKSmkxYlg5bEdXZDNGU1JkRWhWcXpwS2tjT25EblVFR2FjUGVsV3FwYWlFalgzNGwvV1YwV2Fzb3ovZHpBcG1RUDhEbTlrYVBpamljc3hKb3RxeFo0Tkp4aFZjY0I0eVRLdWpMenVZNHRhNUhMSjZzNDVKeFpIS25IcTJSb2VIVzkzUk0xdFdOY3VsMzFoV2I5SStEb1ZWdWdyQ25GNGpZeDlqbjUreGp4SVczeVpuTklPZDJ2ZTduMVFFVFNhcjlCSXlCSmlsa1VJck5hdzdFL1BiUEFaeE1BQUJlU1NVUkJWR09RdWRkRlRncXBBem1sc0xyZWNUK1lsYkM4dXlvaUtsaHNsUjZSUytLV2ZmRlNNWG5zQmpabjQ5TG5uTHNlbFhjOE9ZcFoyNGgrZ0ZXYjFlOTY0aE13VHNGVVZhUFlhdVp6elZyV29IRlk0ME4xeTYrYUJoMUR6Y0VzdklraldXMWpJS0VKalZLVjZCOEJqMWdOT2YzZGpQQk1mNklVVDUzUTJwc1hwV3JIWGxtMWZBREY3b1BVemdTUEpETC9PVWxLc01QU0o3MFFKQ2Mwd2JaYTFxeVZRNFdBZ2t0YzQyQndIYUFzaG9pWS9Ka1g1S3dRL29KcGRlZ0dObWZqMHVlY2V4NVZjRHhaeE1xRVZNYzNtZG5GQ09oK2pwblBOV3RaZzJvTkRPUTYvNU5pZHlJbUdSeWl6YktiT09wL2EzUC9DR0lNUWNVZ3p1N1JEVzBGWFhtcVF5TFpwamZQMks0dkdueTE3V2tjM0M4RkJpUlJDekZ2eUtHTTg5a280anFPWFNuSVlDZVAyZWcvOVkxMmhGL0hJcnpiMGFXRW1vaGtnWXV3RUxNNjdnVW01Y2cvYnVCemVoTkhWUnhQanVvWGNNVTArRS82Z21wa3hTUmhZYk1pWDhBNHhXNTJZVS8wVzl6U3JwblBvRTFyTVByaE9lUDFlVk1CeDlVNjJaemU2RkhaSFpZMVFQZVBJSTRsdFJEaWpQTStoT1hOOHcrUE9McmZidEIxWm1tNjUrVTdmeVN0ZzZzUGtqdVFmWktvelJnVm9MYkMwZTNkVHlxU0lxTnE0ZkVhTlJxMkJHcG41TThLOUkwbGkvODFFY2xpL3lZb01ub1NEbSs3Z2MzcWMrbHp6djJPNmppZWpEeE4xTkt3NUxGOFh2ckhITVo4anBuUE5UdGF3L1h2NTNhNXFHQWJPY0J3dWQxKzlPOTJPWjUxQi9UU0RqWUxhUHhJT2JTenJXbGM4MUc5L2hHTVNKai9laW5rc2hqRzBSM1hIMkY3cTYvZ3VlWEkyNDE3eDV3cXh2d2pOcmlPeTcyL05KcjNSSlZEa2loeW9Qc0c2b05DVFRHNTF0UmhqWnFzLzVOWDJiMHJEUXpsYjFSMmZaTTgyd1dSMWtNT1ZQbDlDVGF3R1ljYitKemV3bEVseHlNMnA4VlFZVE5FR3hVdEJ5ZkMzQXlURGhubkxrYnh0cG5QZFR4YWc0cUdLTnYzL2gxdVlkT2J4Ylp5cEdEMXB2V1N2ZjRSTE5FRWorL0s3Vi9IdjhueDduOTA3VFNQRkFNQ3lHdzlHVld6L25zUUFaWXpEVWorU2MveHRwSUJTZkxka25RajlXTEJ1TFNjTDlqVG5DVUFHUXQzQkNBVkQ0TmpralRkdlFlaXNYQnBrdU9KODc4UDJKaVpTeC96N2ZtL211TlJMM1NpSnVvdWhsdnk0Q0FuWWVMU2N4aEhQRE1UQWVQY3d5ZzJtUG1JYWJJR2luZ0Vmc1BwZlB2cmJ6NVJmSWZseUdPeC8vMGpTS0htM3pnVkg0NWlKcTduMzRPM3MxaUxwbzdGMCtqTFBvZG1KYktmazJzdXc4UFIrbXVCQVVtNjk1RWl3bTlRa3kxQ2VQaERsYnZhS3pFQ2VvaXRnSStyTzAzbDJRUFJxQjJCZDZvOVpqaDRnZWtjWFBva2FMK0RpbzZuSG5xUkpqVUdZR2tSOURXSU5ubThNQk1STU00OWpHS0xtZmRqRFRQOXlVZHFnU3NRMUVpV1dQdUcvaEVrTXZZN3Jqd0tKNlRmOEJNOTlLRkFoV2NwUjQ2d1ZMdjVQQTZ2NFhUeFRKbVV0Z0ZKbE9IdmVIcWRqbi8rVGt4S29mN1VvNDRxUlVWZEFqMXNxS1hmQTVGV1c0NTk3Y1p4QkVYL3FRa05BR1BUbDdMMk9hN3JlUDl1WXIxaldKblU3MDBNUkM0TzR3OFk1eDVHc2QzTU83Q0dEVFlvcDNubXd0NEdlZlZ2N1IvQkc1emRINWZqU2ZqVGNMNDhIRTdvbDBnKzZKeDZxRmg1dU4xY2lmVktXdVVLbnNneVEwdEcrblVML3E3c0dqRGRQUkNOY0dYN0hLd1kyVTM1Z2RHWENkMGZhUitMMlAxL3k0N25OYzQ5akdLN21YZGdEUnZNVVQ0MTRYb3B5Z2FaZFcvdEgwRlZ2bWpqa0RNZXAyTGx3WFp6cmFoWDBqcGI2SXhFbUl2S1JuNksrQVNtNmY4Q2lYc2dHcldYUVoveHhQbWZBU2FqZFFIZ1RwbFZMemJ0ZUY3ajNNTW90cHQ1Kzlhd3hmUlU2RDh3SU5zaXZNcTkvU09vUXROWWlCeGdqeWZMLzFPc2ZIa3hkT3lWRkxwcG5VYmoxZkJEUXZKbGxJR2U4ZWxZRUJqTDJBUFJXRGFQak93MkFJd0RQaGEwMy8rbUhjOXJuSHNZQlc4TWJHMXoxcktmR1d3dldXMHhDdm5DOWpMS1N1Z2ZRVmwrTE9ua2hhN0ZIdklVcmtkWUMvTkpXdWNLbk1tZHRFcVhwK2VqUWhUSkNLM3YzOXl4UlZub0RvaEdzRElBRXd4dGNzQzQ5TEdrM2Y0MzduZys0OXpCS0RLWWVmUFdzTUVNMVE1TFY1TzBRV2pWVy90SFVKVXVVWmpIbnVteWE1OVJRRDJQcE1BZFJoSTFGSHBid3ZnNlV5UEhnZXJYdVlTbE13NytoNHoyUURTcUw0TSt3YkVkQjR4TEgwdmE2My9yanVjeHpqMk1Jb09adDI0Tkc2eFE3YkFNRHRnMlNLOXhhLzhJYXJDMExvTU0ybTRmVmF3ODFONnZwZENaVzVLZHozTkZoa3pVc3NjL3o3SWtaUW5GNi80RnBrazdJSnFBVXJ2ajd4NUZOZzRZbHo2VnROTkIrNDduTnM0ZGpDS0RtYmR1RFJ1TVVFNFRBd3U3RzBSWHVyVi9CSldJV2hianRtalpiQWJiemFVTWRleVdaT2Z6WEZuc0lMdDROaXZUa3E3ZFljN3licDc3S01jT2lDYkYyRlVBRGhpWFBwVzB6MEVIanVjMnpoMk1Jb09aTjI0TkcyeXc1UjJXY2JENlJ4Q0hNM011cDBuTFdIbG85Y1dsaEZPU0s2UHpHdDJ0b25IVDYweU5mTlNRT0xmeTZYeGlnNVp4eCtKMEIwUmo2VExvRTRvd3NNQVk0R05CTy8zdnd2R2N4cm1EVVdRdzg3YXRZWU1SNmgyV0hXK002eC9CaHVyYmNxdllhbU0yN1NwV0huNWt4MUdrUTVJamwrY1NoWFJVdDNmMFRHaklmME1HZWd1OGwyNFBSQ05RZGttSUE4YWxqd1h0ODc4VHgzTVk1eDVHc2QzTTI3YUdMVFpJbS81ZXJpL0ZiQkVxM3FRWkdnQnVFbTNkM0Q4Q0MxS2RDeFJNTVZaL1ZLdzhlWXVLUTFJOEJCcFB5d1dmaDJkbGg1cU0wRHNGN3ZOTExlMVM5MEEwYXNFdENmSEF3c0RIY25iNjM0bmpPWXh6RDZQSVlPWk5XOE1HSXl5MHczTHhWYThOeWtYZDJqK0NLSmdsTW9sRlcrTmxPU3BXSHBwMXVQV3dKYm56T2ErS0dpUTFicjVQOFltM25RUURoT2RRRjdVTElnMlRXeExpZ1lXQk85bXNkckVieDdPTmN4ZWoyRzdtTFZ2REJyT2p2U1B1NTBVMkNKV2Jmb3doOWlaeG9adjdSeEJDVnpoTmpHVlhUK09yaGVaZzZNdWprU25KazgxNW1kNkRmQll1NnZsS254aTJUcS92ZDkxL0MyMmMyd2VSVWxNR2ZRSVJBUTRZbCs0aW85NjFqaHpQTk01OWpHS2ptYmR0RFJ2c1RnQVR2NENmdkNuN3g3UFY5azF4Z2R2NlJ4QUFWenlKbWttOTYrejZ1RTJmeUJxTzRnTlphVEc1aGFRM3RINGNoK0hvS1pBVzcwTWptajlmRjdVcklpSkIycVovVXg4SGpFdC9nK2VNdC9Ua2VBdmozTlVvdHBoNTI5YXd3YkRVaU1CY25ONGdVTjhxS2oxL3grWlVxMzhFVGxqVkxvcDlveWNWZkZNRFd4cVRqTDgwSldaSmFmZXh1Y1VVS1dSTXdnSTg3Znp1aUNqb1k0UTdsMmdaWVBUQzVCRHdwYWo2eDMwNTNteWN1eHVGcjZxNDJ1YlNmWEpidjA0REJDYmMvaDRFTWYxTlgxWjRwNmorRWJ5RE91YzlZcytPV204Ukk5dGhPSjNPNS9QcFJCOW5zVGJPY2FWT2tyaU1hZW1pMVZoRkRNMjduOTRQeWU2T2lMekxyenNIakVzM2lhaDYzcHZqVGNhNXUxRjRxb21yYlM3ZEk3YjV5OFYyV0FyQ1FvKzM1eU9tZndUNXVIaFhrdGozbVdrcW5FL1NBb3RvUGVyWTBxTE02WEFiSXZsMG9qZVF5QUhqMGljbDl6am96L0cyVmVXUzQzeVNGbEs1MnViU0Y2TDZPcVJQTE9YZm5IMlFyeHYzeFBjekU5US9nc3lFdkNOT09GWHljMEh1Y3ZKSm11U0xoanhURnptSlREbElSL1E4VFFxTEFJcC9hWlFEeHFXbm9NaWZ0MFBIUzY5S0gyMzVKRTBsY0xYTnBVK0NlanRRMnhROThmUU5ZT1NLNVliNzQyL3RIMEU4MW9JNXhTZ3I5QlJPUXNuNUpPbEN4Yk1WL25oV2dtSnZaMDFGSkZxTGtVMzVPZ0hmUklnRHhxVy9EU2pMalYwNlhtcFYrcG5LSjBtWHdkVTJsKzVYdGZFVTBaK0xYLzRaaTZpaFNpMUgvd2dhTVJIUmNtWWFpK1NUSktrUk80TDJYcHBQUkNTbkNFcG5zVERxN1VFNVlGejZ2b2JUcWVNbFZtV0E0M3lTb3N5OGJXc0k4TVFseWZsS3Jqak1vckJTZzZSRkVmcXdmd1EycHAydTNHLzNUQ1huazBRS1hTKzU5SG9mWGhvaUdvR3BiOFJTUysxZHplS0FjZW52dzhsd1o3ZU9sMWFWSWFieVNhSlN1TnJtMGtPYXRweFdhSWZsUHhyK0JTTGhHU25wSDBGR01pQ3FFUVpvSmlRblF0UlNlL3VnUnBSOVR3MDQzbnU4NFM2RGdVSTdMTlU4dlVvTXBYOEVScFhnOUJNWUVCNUE3Mkc4aWcyaUJjSU1MVEFFeDJ1aEZqNUFCM3FCeFBTVVlqWThZbU9RL3BWL1NLaC9CTmxvaDZDV0dLQXRjVWY1Wi85SVlnbGU0SGdsV1AxR21TVjJXTTVkVUkwd1JQOEl2dEh1dmdIejgzaDZEZWVmeit5Q0RnYzQzamNZY1FXTWF2T0FiL2ZvT3dwY0gvSXJVWG9pbEgvTG5hbFQvd2hNUkRnSEF4MHdBTWZyb0pKNlVGR3QzR1I2TkVRQXZ2NVIrR0grQlY2WGxZbWUvaEZrSWdKaXdFQk5CdUI0TmRuKzRMS3k3ckM4UDIvVFN0RFlEUlYvdkxCL0JCOXNYb0QydVF6QThUNjNicXNpeTdURDh2cnY5M0dUQWVLeDc1bitaM3J3MGN0Sy93aTgwSkFBQnRwbEFJN1hidDEwcGRsZEx0NE0vOUovdjcvUDU5L2Y0L0Vqdmp1elhBR2FPaDk5Y0NyTVIvOElDaE1FOFdDZ0JBTnd2QktzZnFGTXRjUFM3RGV5bmhkKzBVci9DTDdRN0FDNWZ3YmdlUDNYWVJzSTNBRzBySjFRNFllRStrZlFoaVZBQ3pDUXhBQWNMNGt1WlBZeG9IWlladTF6VEdHRjM3emZQd0pmM2VBNkdHaVlBVGhldzVYVGsycHFoNlhaYmVROXovbjRrYzF0L3doc1RMZ0NCcHBuQUk3WGZCWDFvYUI0QTNueFg5bUhoUHBIMEllbFFFc3dzR0lBanJlaUF5ZnZNaUErUzFIK2wra2puVzZNL1NOdzQ4SlZNTkEwQTNDOHBxdW5JK1hVRnN2Qy9WRFJkMmIxajZBamM0R3FZR0JrQUk0M01vSC9ZQUFNZ0FFd0FBYkFBQmdBQTJBQURJQUJNQUFHd0FBWUFBTmdBQXlBQVRBQUJzQUFHQUFEWUFBTWdBRXdBQWJBQUJnQUEyQUFESUFCTUFBR3dBQVlBQU5nQUF5QUFUQUFCc0FBR0FBRFlBQU1nQUV3QUFiQUFCZ0FBMkFBRElBQk1BQUd3QUFZQUFOZ0FBeUFBVEFBQnNBQUdBQURZQUFNZ0FFd0FBYkFBQmdBQTJBQURJQUJNQUFHd0FBWUFBTmdBQXlBQVRBQUJzQUFHQUFEWUFBTWdBRXdBQWJBQUJnQUEyQUFESUFCTUFBR3dBQVlBQU5nQUF5QUFUQUFCc0FBR0FBRFlBQU1nQUV3QUFiQUFCZ0FBMkFBRElBQk1BQUd3QUFZQUFOZ0FBeUFBVEFBQnNCQTZ3ejhPNytPMTB4S1hzK3YzMHlpR2hkemVmMDByaUhVQXdPRkdVRFRVWmpnYnhGL2Y0bmZKUS9hMzlQcjljZ2pxbkVwdjYvWHVYRVZvUjRZS01zQW1vNnkvSDZQOUJ0MVFzY2NlSjlIRXZWdUovUjNHckxOTGQ2WWtDVU82a1J2K3hmbUxDZWVjRWxJQlFPN01OQkswN0VMZUJTYWtRSFpjekFOS2xmYzlmNzdkeHVvQzNxN0UzclF2WmxDZVc5TXlCSUhkVUxiVTVpVW5IakNKU0VWRE96RFFDTk54ejdnVVdwR0JrUmc2WFhiSnU5Q0hZaG9sdVgvTjJkQ3NndmIyQmNxRkc5TnlOSUdkVmVCbHVrdzgrSFpWamU0R3d5VVlxQ1JwcU1VUE1pdHg4RDllZDlZMkdVWVRwZkh2OE0vNm9yZTdJVG8xdGRHUlRaTXlOSUdkYUxMNGdLWU9mQnNyQmJjRGdiS010QkcwMUVXSTZUM3hjQ1dUb2ltSXM5dGNMZE15SklHZFlTVDZ5OHo0Tm5HQnU0R0EvMHdzS1hwNkFjbE5DM1B3Q1pMK24xdTNTZSthVUtXTXFnN3Z5TDJaMi9IVTc3Q1VBSVlhSU9CVFUxSEd4Q2dSUk1NTkdKSnBkVjR2bDVERTN4RENURHdJUXlVOXRrUG9Ra3dXQVlhc2FUU2FvZzlCMWwyVUxCOElnTVkrQklHU3Z2c2w5QUltSnMySm1Ta3I3QkJpODNYZUU0MVkzVkJGQmhvcGVsQVRYVFBRT0hXUDVhZnNtclE5dXgvc2FvZ0h4Z0FBeEVNbFBYWkNBV1E1VU1ZYU1TU3lxb2g5dUJsZXNuUmg5UTZZSUNCelF5VTlkbk42a0ZBTVFaK2o4Tndmdk81SHBkU2pWaFNVVFZJK05adGZDN3VjQTBNZE1UQWh6WWRIZFhBWjZoNkZROW9uc1Z1NHhQM3lFczAzS0t0ZjdRV1plUExnckNNM1hZOEtPUUVBODB3OExGTlJ6TU1mNGtpMTVNTUs0bEdOZHN5KzF1ZDBQVnhGdk94VzhiWlJhSWFTWU82UDNaN2RuNDhYMktRZ05rTEE2MDBIYjN3QlQxOURCelZBNWM1bit4UGJQMmxabUt2MlhBVVBXSEdYYzlKYWlRTzZzVDI3UEI3SFFyZzhkVWdyb09CWFJob3BPbllCVHNLemNqQW4zNE5OTDAwYmZFSmhZZDg4YWE0eHYwR1IxdWMxUG9yTE1mWFFHOEMvUkhGTVc4RWpjZWVva2Jpb0U3b0daNDNsc0FUanh3NXdVQjVCaHBwT3NvRFJRbUZHVGpwdDU5UnA3TjRpYmI0VGs3a3ovRUd6NVRXWDhFYlArcEtYMUxJOWhhQ0ZEWFNCbldrWm5CN2RoRThoUzBCNHNGQUVnTnROQjFKS2lOeml3ejg2ZGRBeSsvb0xKNy8venVmNG41SHg4UWxwZldYcEZ6R2wxSFR3emZMZDRMV21wQmxIdFI1OGJSb0F0QUpETHpEUUJ0Tnh6dWE0NTYyR0RqcHBRMktneTFiLzAxYXBuWkN2NitUM284Zys4SkZ0MVpyUXBaM1VPZkhzNGxXM0F3R0dtS2dpYWFqSVQ2Z3lwc01YTWZnRjBYakhJRzE5OFFtZGtMWFlZcHRpWGVDcnZyQ1NoT3l4RUhkZjE2di82N25pYXY1WUFEUGUzemlMakRRSEFOTk5CM05zUUtGMGhtNG45VERMdlFaSFdhN1Y0THd4RTdvWjM3MUFPM1JleVdVRk13YXIwYmFvRTVzenc1KzA3c1VuaUJZSklLQnFndzAwWFJVUll6Q3lqSWd2d09YcllqNDFsOFdPY3h4UUFxL2hiZWRKU2daclViYW9FNU1kTUk3K0VyaFNZQ09yR0NnRWdPN05oMlZNS0tZQ2d6SS9RRDUzb1FXM2ZvcmFIL1RMbStweDJLaitEYm8wV3FrRGVyRWJDMGN1Q3lGWnhzYnVCc01GR0JnMzZhakFDQ0kzSWtCRVdCaVJ2ZEppa1czL3FaVXVTUzAySmRncHFlZEo2c1JOYWlqdlJPeEx6aktpeWNOUFhLRGdRb010TkowVklDS0lvb3lRRzhxeVBaNHp1SDlsN1psWFJKS1ZpTnVVQ2VlNm8yZXErWEZVOVFFSUJ3TXZNTkFLMDNITzdyam5vWVlrQnVqbzF0V1h2SGtLY2dvTXV1U1VISW5GRFdvbzI5NlI3L2ZMaStla1NYOEJ3T3RNTkJNMDlFS0lkRGpUUWF5UGlRa2RIaTNFNUpUa1h6dnBrNVZJMnBRSi9xVnhUTzlZY0l6NHdrWGhsUXdVSitCVnBxTytzaFJZbDRHSEE4SlBZL3JCMkc4WjZzblpMUmFxYTMvaUVZdW9RUmZoelBtalBxZnFFYlVvRTY4bHpTNFBYdWxXR1k4SzlrNEFRTU5NTkJLMDlFQUZWQmhDd09MaDRTZTQwZUZLSkFVOTNQc0ZFdHMvU2Zkb3pZR1RMblpnMFExWWdaMU5MZUozemlSR1E4TEdCbkFRRjBHbW1rNjZzSkdhZGtab0xaU2Iwc1lYMTl6aUg5cG15TTRsZGo2VDREc1lWWE5DWmxkK3NFcS9uK3YxLzljazBMWGZQQndjRWljc09JQURQVFBRRE5OUi85VWZqY0N1WEtoWHFEOUx5SFdGQ0R0elU1SXhzUFdTMElWSjJUWkIzVUhCNTRBYVVnQ0E3MHgwRXpUMFJ0eDBOZGdZTEZ5Y1lsZmREZUVyRTdmN0lUazdyVDFrbERGQ1ZuMlFkM0JnV2RGRTA3QVFOOE1OTk4wOUUwanRKY2ZrbFBSdU9uMU5SdFprWk9LOVpRbVJtTHVKWlJBWC9pODNkYTkzU0ZtVUNkOEx1VnBxdHg0WWpoRUhqQlFqd0ZhUm0yaTZhZ0hHU1VWWVVCcytOTHZhenZtbVFnZFNPTDhVdEpvcFhNdm9mZzdJZGs5ckRjWXhBenFoSUxURzRZaVVPWEdFMUVrc29DQmlndzAwM1JVeEl5aVNqQkFiYlhjNHZiWS9PN1E2L1Y2Ly9jcnQ1bUpYdWo1N3k0dVJLdWNmUW5GT3lHVHZaTXhxWWtZMUlrc0tTOVh6WTRubWtsa0JBTlZHR2lsNmFnQ0ZvV1VaRUM4aUlibTFMZnAwM0x2RmlaYmZab0ZMWC9SWWJuc1N5amVDWmxNTUdZMS9LQ09PaFVqaGhja0tqdWVZR2xJQkFQMUdXaWs2YWdQSENWbVp1QXE5cUNkaFRtZDQyY3RiZzJvRXhxR1FleGhQdFBYd2NXaHVCRGRDZVZiUXVFbVpETDBaZ1FNK1VHZDBDL3BSZVA1OExqWnhsVXdzRGNEalRRZGU5T0E4ak13OERnT3d6Rmx1U05EbVphSWJFc28vSVJNN2Z4ZXg5YTRRUjMxVWttOWREWThGbE80QUFaYVlhQ0pwcU1WTXFCSDV3emtXMExoSjJSMzBlbituTmJ2MytFR2RhTGppcDdVVVZYa3c5TjV4VUo5TUFBR3dFQVBERlJmUWptdFowS0hRM0JRSjlSYmQxb2NwOVh4Y0FvaEhReUFBVEFBQnZ3TTBCSkt5bE00ZmttUktZUGpyWGYrVzBWd0xTMWVXUjJQWDNla2dBRXdBQWJBQU1lQTZJTmU2dVZCWE00ODZmZjRiOU9KQXNYMjdLUSs2M0NvalNjUEs1QUNCc0FBR1BoT0J1U090Zlh6bzJXSitFdDRIYlpjNEluOXByZFN1enFlc214Qk9oZ0FBMkRnQXhsNG5xWmR6Mkp6V3VLaXkwWStqcThFQVVLN21GbmFubmdTMENBckdBQURZQUFNQ0Fia2JFRjlDa0sreEtEbVJPZzNKUm9uOXR2RmZOTjdUend3S0RBQUJzQUFHRWhrZ0w2bnJmYzkwNU03TVhPTnhCTDgyYzhwRC8wSTdSeWZUYktFNzRuSFVnWVh3QUFZQUFOZ0lNd0E5VUV2dWRSQ2IyNUxYUGdQaStaU2J5a1AvWWhYK2tSdHo5NFJENGNYNldBQURJQUJNR0F5UURNSCtRQW9QVk5UdFE5NnBCUVgvVTN2L2ZDWXpPSWNESUFCTUFBR1dBYkUvR2NRRTZIclRmUkJQMnp1akJsKzQyWTJ1a1NoWGx3UHVSdWVqTlJBRkJnQUEyRGdleGlnTFhGSCtTZHQvL05XaGg3SGxMZkFDU1VqMWRzTHoxWStjRDhZQUFOZzREc1plQjVQcitIOEU5bkc3OFRST1g3OXFBczhPOUdJWXNFQUdBQURZT0F0QnRydUk5K0NoSnZBQUJqNEhBYitENlphN0l0OXYwM01BQUFBQUVsRlRrU3VRbUNDIgp9Cg==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U2lBOUlFWWdLeUJFSUQwZ1hITjFiVjk3YVQweGZWNTdYR3hoYldKa1lYMGdaaWhjZEdobGRHRmZhU2tnS3lCY2MzVnRYM3RwUFRGOVhudGNiR0Z0WW1SaGZTQmtLSEFvWEhSb1pYUmhYMmtwS1NCY1hRPT0iLAoJIkxhdGV4SW1nQmFzZTY0IiA6ICJpVkJPUncwS0dnb0FBQUFOU1VoRVVnQUFCVElBQUFEMEJBTUFBQUJhOThScEFBQUFNRkJNVkVYLy8vOEFBQUFBQUFBQUFBQUFBQUFBQUFBQUFBQUFBQUFBQUFBQUFBQUFBQUFBQUFBQUFBQUFBQUFBQUFBQUFBQXYzYUI3QUFBQUQzUlNUbE1BWnUvZHpVU0ptYXU3SWxRUWRqSjRUR29GQUFBQUNYQklXWE1BQUE3RUFBQU94QUdWS3c0YkFBQWdBRWxFUVZSNEFlMWRXMnhreVZrK0hvODk5a3o3SWlFUklRRnRaaFJGbTRCNmxFbUVGSzFvYXpNS0VTTFk0cW9Rb2JieXNFSGl3VllTWlplOHRKVkFRaFNnaDEzQ1JRSzZ0VXVBRUlFbnV3Z1VDZFNkMlhBSnljWldIc0pMUkZzb0t5UWs4TVNlM1ozWlcvRlhuVlBYVStlY3FqcDlPVjJ1ZXVoVGw3Lysrcit2NnRUbFA2ZTdveWdFSFFNWDBVUGYwZVhQYXA1dmVHYTFIOHJiUGJlRjBFNTVOWlhSNEJ1ZXloQTdlVU1XRUhwcDhxMk9yMFhmOEl5UHFjcHI3aVBVcTd5UkZnYjZoc2NDdW1laUZ4SGE4d21TYjNoODZoczdMTEQ4M2JXclVXMXAzL0JVbSsyeFd0ZEUzeHVyL2trcjl3M1BwUG1yVG50RGRGWWRZMFpnaVc5NFJrREpqS280Uk9oNFJrM1htdTBiSGkzSWM1RzVoTkMrVDBCOXcrTlQzOWhoV1VYb05ic2ExWmIyRFUrMTJSNnJkVnZvOWJIcW43UnkzL0JNbXIvcXRGZjM3QWprRzU3cWpKUkpXM0lCb2UxSnR6bk85bnpETTA2dXFxMTdFYUZiMWJiUXpqcmY4TmloOTBuNk1rS3ZCRHcrTWVBTmxxNWZyeHRGdnVIeFpxQlpBK21qVStzNlZhN2dHNTRxY3oxZTIrREljSHU4TFV4V3UyOTRKc3RlbFZwYlFXaXpTdmFVdGNVM1BHWDVtTjM2TllUZW1GM3IwNWI3aGllTjhOemtkTkRMWG1IMURZOVhuV01EcGdaZlU3T1JyN3FzYjNpcXp2ZjQ3SHNPSWJRK1B2VVQxK3dibm9rVFdKVUdMemZ1STNTOUt0YVV0OE0zUE9VWm1WVU4vNFgrRWFFWFo5WDZ0TjIrNFVralBDYzVDL0FTWEFmZDl3YXRiM2k4NlJocklDMzRrWTRUaEFiV0ZTdGF3VGM4RmFWNS9HYk40ZWtTdnFSOU5QNm1KdEtDYjNnbVFsb2xHeG5pVitEbUVOcW9wSFgyUnZtR3g1NEJUMm9zb25zWUNVS3YrZ0hJTnp4KzlJb0xpalo2R0Zkcm93Y3V0YXRYeHpjODFXTjRRaFl0b2RNQmJ1ckFrOS9kOGczUGhJWkJCWnZwb3JjU3E1WTkrUmxOMy9CVWNNaE14cVN2MHQvbnVPTEhFY2czUEpNWkJSVnNwZFprejM0YVB2enVsbTk0S2poa0ptVFMwL3hOam1GOFJwOVF3Mk5xeGpjOFk2S3ArbW92Ti9pdmM2elJkYjM2Wm1kYTZCdWVUS0RlRnp3bC9OendKUTkrZDhzM1BONFB3RXlBYmVFOUR2alMrY3gvNDhJM1BKa2Q1MzFCVy94dGp2YnMvN3FSYjNpOEg0Q1pBTC93RnFGbzVaRnJBeUU1aTFIZjhNeGlId1NiQXdPQmdjQkFZQ0F3RUJnSURBUUdBZ09CZ2NCQVlDQXdFQmdJREFRR0FnT0JnY0JBWUNBd0VCZ0lEQVFHQWdPQmdjQkFZQ0F3RUJnSURBUUdBZ09CZ2NCQVlDQXdFQmdJREFRR0FnT0JnY0JBWUNBd0VCZ0lEQVFHQWdPQmdjQkFZQ0F3RUJnSURBUUdBZ09CZ2NCQVlDQXdZTVlBL09hUFphajJqOG40aHNlc0YzMlVhbG1PU3lUODVsRVYrZkFOVHhVNW5veE5mZXVSV2UzL3J2SU56MlJHUVJWYmdYOUpzdzJWL3U4cTMvQlVjY3hNeHFiRmVGeG0vcjNrTi83NjgxLzY5cTgzeGRHN01SbkwzRnJ4RFk4YkMxN1Uyb29IM1hvK21HLysvUk5zY0ZiN3Y2dDh3NVBmTHo2WDNvbEgzQ3VGR0wvK2tXUnNrajlYS3hTZmxvQnZlS2JGNC9UYmhmOVZ3ZUhNd0pMbm0wUVVIUnZJVGszRU56eFRJM0w2RGJmajRiWm5ZTW5xQjRuc3ZvSG85RVI4d3pNOUpxZmQ4bnc4TXMxMmo5L0N3cTlOMitUYzluM0Rrd3ZXNjBMNGp3QVNla1lvZDBIMkpTUEphUW41aG1kYVBGYWczWG84TWplTlRLbTFFVG8xa3B5YWtHOTRwa2JrMUJ0ZWlrZW00VXk0MEVEbzl0UnR6alBBTnp4NVdEMHZhOFpEYzlzTUp2eTc2S2FaNUxTa2ZNTXpMUjZuMys1SlBESi8xTkNTVHRYL3U4bzNQSWI5NHFIWVNqd3lIeGhDVzZ6NDYwYVJiM2dNKzhWSHNXNDhOSThNc1hXcS9icFJGUG1HeDdCZlBCUkxudWladmhPOGpIWXNTWGpXYkEvNzFMcWwzZ3p4OGVJeEFtTWtGRVVxWWpXZEFmRGNaQy9FYyticHdCQnhjOE5RTUJHN2ROb3pxakJ2dXFFbzBEWldQRVpnaklRQWhZcFlUUmNBOWI4WSs4OGg3QnNpUGZpZW9XQWkxakdjald2Tm43WlRuQ1U5VGp4R1lJeUV3SG9Wc1pyT0FuaHU4aS9HSTlOMHdDMmF2UC9CeVZ0R1pvczVMRzVuQTE2dFJHeU1lSXpBR0FrUmZDcGlOVjJDQkMrcTJqM1JpNkxHY1Ric3J6eDU5cWNEcVhoTEhmRlhQbm42SGttQ0psYlJ3elJhNmpvNlBMVVgvdWxYZjcreHg2MUpnZUZGUEpZU01rYXNaV0N1Z2E1ZXUzSHo1czBiVjlHYmVTdHVzY1hQL0xFbS9JR2JzcmpXY2lPZTJlam5PejVsT2hVVnQ5cVBsVjR2bGlRU3cvMU1RWERadkYxK3NyNmtIcGlBNkNaNm0xWkRmMFF2ZjQ0TVQ1c1F3K0dtd09oZ3BJUXNFT3NZU0pZQVlvcDZsK3ZhejgxckVUV3BqOXc2QllXSEtXM29Od3VxR0JkZmluVy9iRmhoSWZ1ZTZLTDE2Q3VOZlVIUnJuS3V1ZHc4WFkvNklLWUppOFo3WFUxbElXdGtlT0xaZ051cWdoSGE1RkZWeUFheGpvR0ZSeC8vVFB5ZGd2ZCtqSnZDMjdPS2ZlSGR5UXgzN1FZSlNjcEtoeUk4OTZIWXZBZVA0ZkQ0azNndy9aUWk0NXhzeGtQenRyT0NwT0l5ZmtEMGQraEZybWRCZld1dWovNGtpaFpFRVM0Y05WOFhFaVdpbzhMeks0OStBcGpwVVV0U1lHaUJlRTBKV1NIT1l1QnBzT090WWpQdWNlSzcyS2IxVi84QkJtZnB0M1Rhb0dPUXFGeUFCTnFqK2t0ZUQwQVhoT0l2WFJTMDA0WkpENzRsSm56ajdZNHlPNjRnTW9kdTZiazRHTkViODZQQ0EzQWJRcmVwWUxSc3FFSjJpTE1Zd0MrcWxKNDRFbnU3Q0luTEkrekFTdStpaGdnSmt3cWtTbXRNYkowRDNCREtxbHZGN0xWUVBQaGkxVnVLemlFaUQranJ5b0JON0ZoQjE1Tll1Y3VJOEdBakdzSjlwb0xSR3FrSzJTSE9ZZ0MvRWExdHppR3ppZVFsNjBTQTZLQU9WK2xJMDlybExZUkc1QUhFbW5IWWNUUXNxUVo3OVFGK09NaGZxWnRUNW1FWU1zZFkrQVJ0NEVzcU5IalZWSmxOeG1qd1FJczFoTmlwUXdXak5VZ1Zza1djd2NCYStYbURtZ3VRMEYyYXdOY1ZhUW9WUzR6akRTUjE2UExvckUyZTZBa2JSR09qQk1FVC9GVzNwbmhISGlvYmpsWXk2YTlsdkxGVUg5RnlQaG84QUEyKzhzYjJPQ29ZQVRtUHFrSzJpRE1ZYUluM08yL05KWWEveFhkTHFpaXV4RktCYVFMNzZmWkY0YTNTc3h6VkJ1c3dEcWNEbXVGMDdlQ2JENmFyZlZaYmVmMmoxa2lXNndzWnQrbjhpTjcrSEEwZWdBSEgvQTJLUmdGRHMrV3JJbVNOT0lPQlhmRitsMXUwVFdIUHhaRlVxZnVxbEpRU2IrcEpTWDBDNzU3V3hhTEQwWms3Qk4wUTVIdEpiTXNramhCQWZFNFlkS3RDSEN1QVdYNmJLSnJQK0NMeEZhd2hQeGhSRlEwSm5KSjR3QkRZMyswbjlxaGd0R2FxUXRhSU14aUFTZWl1dGtIN1RMeGxQWmFxN1lKSEpTT3NHbEdJejJjOVVRTWNnKzJlRklxVjVYaml6aFVPV0hLNVNRcmNFWGpsKzhDQUNTOHJQcU0rdWgrWFFYTk1TSW8wOVlkMkxtTkdWVFFLUExoUnVQbnBaS0NDNFRZSk1WWElIckdlQWVqNlRhR1pNbEdBcEpBL2ZDMVQzeFdqTStrRjFmRUVTOFdvWEFsWUZRN0htVFlXRjhDTm90elhKL0kyRXhwSk5tMHdjUFF0RFpXRkp0V3FHVlhSS1BEZ3R2dDhNbERBcEN3akdZcVFBMkl0QTlnSHVhTnYwVG9YSUNsUFArcEt0d2txNS9obVJzaFZvd2VTcHhDWHRrZDNKN1VBTzRUcmFxTVdhUmh1dDJUeHJqeitZTkpQQkVCMFhSWk5Vb2RGVEpoUkZXSG5GUTVsOEdDVDJ0eWRxWURSbWcrZWlXT3h3QUd4bGdHNDZZMWZqQkhiMThYYmt1OFJTOVEzZEhJa3o0enV1dURCaUZYMVVjWVpON09seklMa2lkNzlUSUhpZ2pYMXZxNHBtdzB3OXpoV0EzdWRJNjNDcGFLTnBobFY1T2lDSUpUQmd3MXNNZzBxR0szNXFwQURZaTBEY0Njcks3QzJlYVBNWm1yUUREY3pLNXJSM1JFOEdMR3F3OUg1RXFJdEFBOUJQNVZsV2k0V0hLaDdpeFhCczRrRkcyd1pnWkc1STFabDhZVWlkNzhaVmFDdlBCNVFJcmd6VlRETVpER2lDamtnMWpLd05qb0hZY3FkR1VXNyt5SUdLVzVHZDBQd1lNVFZvWU9WWnl5U1dxc0VqQ3NjbVBmT3FqSVJydk05V1Z4NVh0WUd2Z1hxTUFXbTkvUU5xRHBVS1RPcW9GWjVQS0JFY0djcVlGUzc0clFpNUlSWXgwQnJkRk1RM3JKdXl0YTNkK1Mwa0RLaU8rWE9qTWdKVkZCVEtvcDlVaEJLSFBiYjZvcHpJbE1BSjdpTnhNUkQ3b3hSak81bVRLWlV6SWdxTEZ3ZUR5Z1IzSmtLR0dxUGZGV0VuQkRyR05qbE43WGNvSDBLYjFsMzVHcnQ3SVhTaUc1TXRhSUMrNUcyNVZiY1V4MVFCaUZqTGpQUXU2Vk80RzJaZ2pxbjVJU2RoVlM5OVlKRGl4RlZSR2xwUEtBRkZxWDl4RUlGVEpLclhCUWhKOFE2QnJaU2JnK2xZZk1rM3JMU01mUFBjYlV1VGFlMUdOR2RjbWZHMi96MXREcTNIT2dGSEFwZDNabmE1VmRZUUl4VFFPbzArVHJWNXoydXFEc29PTk1aVVVWMGxzWURXZzc1U1UwQm81aWRKQlVoSjhRNkJxQmZOdlV0V3VjQ0pIYVk2aDZUNnUxQnBoWWp1bFB1ekhoa0htVnF0U3dvKzBRUDZyT1hIMGpUc0tNUlRZQTlHOXNVNzJiT3pmUG9kYkZTS201RUZhbFZGZzlXQW5mUU1WRUdyNVJLWU9KTTlWTVJja09zWVFEdkRYZlV4aHpUTGFFYjRBV2NnbUJFOTBIYUI0S24wWjBDM2ViRlE5QUdZZE84aGlRSnU0MDNwSXhGUGhKeFBzeGhiTkIxTSsxZVl1ZDNTUmRMR0ZFVlN3OHhHbmM4V0VtYmpVY0ZETE5IaWloQ2JvZzFESXpTblFtVEFuMmg2MHJ4b2NLSTdybzZKNUhuMENYMmhSS3BrSUJudkRoUXU5WGlvalNjRnU1S01oZGxWU2ZDeUlWbU11WjZHTitTRWpWaFJGVmNxUXllSzU5c3ZIY2J1elBwNHhJRnpPb1RaNzlMV3BsNzR2UTlQV3FrSXVTR1dNUEFLTjJaVy93d3RTeStRRXd4eUZjanVqdEN6eWJWOFZacVgxWlZJa1dmNkVHUDJJYkZCaDdUSkxBVk8xcVQ5Nnk3L0dpTzNReTM5VzNBR255c0w0bHpqYWlLUlV2Z2ViNkJycUVIQS9EOTBXbGVCWFBhd0Y4YmlaNXZuSUl6ZmhBM09CckVHZ2JXaEJVNGFjcjVBdFRmVFNvZkZwOHBqT2lHenQ5UTdJR3Q1d2puektnRjZpQ1kvaXljWUV4eTJpRFZXWFpMWHQzQi92MmtETHNaanBtY0hFazVJT1JpSTZxU0tpMWlqd01lK0FMQ3g2T0Y1c093VWFRYkZCbk15dW4yRlFSZmoxOXR2TlNMbnNrUWdpY0xUb2pUREFBUTE1Vk1aZzkvQll2dmI0YXZxYVdwdEFuZGVKNjVwZFE4aEx3ZEphOUVFbTluSU5BRnpFTFR3b2NlZTZ5RDBCL0NsK2YrazFYYlpUY256c0lIRWpwUDRrZWhBeVluUjVxc04rWDhKR1ZDRmEzb2lxZldSVDhCT3BidkNSc1VHY3dKUEpEb2dxSERsd2RSQkQxekhEY3BDN2tpVGpPd3kxZmd1Q0gzVDh6SlRsejljb0dERGt1WjBJM25tYU5ZSmZ0c2FmSllvVU5rQy9RNXEyeXhEa3BhN2tySXhkRUkrNmJNelhjbnRUSklRRXlvWWhVYzhmeHNjblJyZmgrZkRHUXdYZWlKWGZUS1lueXY3ZEpwV1JaeVJaeG1BSERjWmFES1JRUjM1bk1HNjYwSjNSam5zV0xWRVBMb1BLUVVPU1VQUUI4RXVvTFo2UmlxWjVlR05NZkR6b050UWRmU2JnYldWanUvRTB5b1lycmM4TUNDdDBsVXRJQUxPaGxJWUM3alUxb2R2YlFiTTNXSTdzZE5Ta0tSSytJMEEyQkhiRkhjRFB1c3ZmQUxXYUhIaE9RSVVKOGNNZi9HWk95WTBJMjNjbklqNUpzTlNEWEJ3VnFtRnZaVk9HVE9aMHhRRittbzllUTljRXZZSzUyazNReE00MUIrMk03eWs0Z0pWYXlPR3g3NE90T0FxTUNVSHlmS0pEQ1g4S0YyeUVyQkNkQWpZcElRM3JhejNhRU40aFFEZUcrNFF4cFFQdTVBUVVhZ0p6ZWxCamJxOU5GSEgvM1FaeDZCaWdPMU5KVTJvZnRRc3dGc2duWlZtWU8xWEVVYkZFTFk1em5tTWY3Q1dGd0h0bDkwd3NFWnV6Qm4vbFlTdG5MbTVUNTc3VVBidEFsVnZHS2J3TEhEQTl2RDVNVVRPQWhSZW1Vd2EzaXVCRUNKSEN4bmU3aE5XY2daY1lvQnZEZmM1cUI0ckJYRDAzMW1IUmJBYWhZTVppQVR1dnZjZzhGTWd6YllDa2t6VzZ6aFZDVExXbHFWZU1OeExmbFpEaS9PaXdrZWxsZ003dlIxb1FLTVJqSGNGWXFrNkVsKzZ5WlVjWDJKejhBS0Q5VFpqelhBR0tXVXlXQmFHeURRWVJNWmpHQ2NnYys5bzBDY1lpRFRuYm5VRUNtVjR1L0VCbW1DMkEzRjdreWpFMUE3UGMvZ3d4OWJMNmdWRHRiU3F1U3VKL2g2UE1zMEJ0MlNUQ0ZKRFRpeWlUZTZ4RnZHdmduWFBFaERFazJ3RzVrd2kxbmpnZGZZQjNHTHdzMG1nMm52Z1FELzlRNG9KQzhQeWtMdzJvQVVObU9sNlU4VnNab0dOMmw2QWtxck1jc0JrOGlrOE8vLzIwU3ZGbGN4b2J1WlBwL2hXVDdlZ3hjM1lTaFJCNVVRcmh1S0MySXdjY2p1TWJEdW1KZmp1K2dvU2NJZzF1K2JjUGthUFU3d3VtTE1oQ3BCdmc1TlFiREFBOGJSdXgyaWxGNFpUUE0yZWFtWTd1VmdSSkpPbG9XY0VhY1lhSEdUQkdoT1VVejlyYmptSmFXL3RQb002TWF2SWljcW1RcThWbTJ3MUVnaStFazhCSU41WG0wT2FzcTJ3TzZyeDRXZzk5aEF4WGNVSy9ydWd3R1hndGhhL3Z4Z1FKV296aDRQbktqSkJBaGF3TTY3aVRJSlRBMGZIZUIwSmNpUlFTb0p3VUxvaURqRndLNjZISWtJN2VLWStwMjRTczNrZmpXZ0d4OHpqeFFyRGlGdlQ4a3JtWFIvb2dlM2lYem53S0FZY0d2d0VLRXBFR1diYjFodjkyayt1YWI2UlNvMTJ2Z0lOZXp4RERrTzJOOVJTQktZSzNqM0NjTndJMmtJQ3NrMEt3bEZ6b2hURE1EZThLNkFxVXhVY0dkR0ptUEhZR1FDRVd6T29hYlZOWG0welBWNkFqb2gyRCtoWEdNM1k5SzAzRTh3R3RsaERlNG91aERpRHFhOUg5ZGI0Nk5XaDhHQUtxbWFOWjRHZC9NQnBDTWRtTlhQUVM0QTJrOEt3V3RFRnBrUklVNHhBUDJ4bVRSVjlnS1EyQVNSNVFyL3B1QWovU1gwWmlIMXk3cm1nUWlta3BadkNiMU44OHBlc2FjRUFodEZ4dnBPZUkvR2RhQy9CcncyVUVLM2IxR2RMNFQ0QmFkMUxnV3hDL3g3dERUZmtpcGFqVnh0OGVBMW1DcG84Y2xBQm9NRkRybmgwRGNFbXl6a2pGaGxJSGRiVG0wMXZBSWsyclZrVDZLcFJwY1pJQ0lWNkkwcVZnTWk4Qm9pQm56d05EaGVpVlVNNHQzWW5HMERVVW1rTHV3ZFNRRXNISUxBZ2JCWDZnaHp3SUs2cDFYN0JjNGFqZGdrM2FlT0txRlZpSGJqYXFaNFlKVFJyc01PU2FwTEJvTnoreHp2WWVKbms0VU9YQkdyRE9DOW9hbjUxTjZzSzBDaUU4UUMyMUhKd3ZoR3lBcTNaRkdTNmdzcllGS01MYjZ1RVMyWGxYanFiOXRxYWZOdWpLdksvZFFTanU0TlB0MUUwUmQ3Y2tzd05PUU04bm9NUU5VR0hWVnlkVXM4SndMUFczd3lrTUhnRm9UZlNHZ2xZMUFXZ2x6bXJMQkNyRElBYWxWS1pJZ1dxUzErdTZ4a0hYTS9vV1VhWjU1dGE1cHFjdzhHTGIwQXN0WURpRmJPdk1hM3pQM004cXlDTFQ3WHhDSnlQL1g1Z1FHN1V3WlphblNydVNWVnNtcExQRU5ocDhIbkYvd3RWVmx0SkR6eTJrMzZSaFp5UnF6T21XdkNOSzRZWVowRTZ1OG1sWlpsOTdOZWxjRzJ2c2xWVWgzMUVWcE1kY0lWZUJaV1c2RWdQNXB5TmNtN0xqQ1d6bTl3Nk1tNlhhR0pDNk05QWRuaWdVbGxJd0VLWTVwMW5nd0dCTUNMeDU0c2RaTytrWVdjRWFzTXRJUTdKREhOOVlKdjA4Mms4cFU5QXkzRkkxUG56bXlrcDFHRHRncEY4T0p4TmlnVVV3UmcwOHQ2S2k2U1Q2cERmblNIdVo0dGM0b1dTS3I5b2tnVVU2VlVJRi9LTjhhRGVkNVBOTUJ1aWM0djJBVTBrQlNERis4Tm1nRjF5RjBuQ3pralZobUFxWUxkSWJSSnh5dmVBTzdZMUMybVcrUE94S2RJazJGdll3aVd4UWNyKzc5UkVIc3FibEh1SjZCM1BiR2tsV3QzeXB1WDFFb3V4VlRKOHBaNDhLUkM3WVJiZEpNcWs4RkFMa3o4RzBraDNwMlFPcktRTTJLVmdTM2hEcUgyT0Y1aFZyYzdUQlhURFVTbzdreVllakpPVjQ1bTAycGRTK3RKUFhHQ2lSV0J5VDJxa3F5cDIwbXFJeFZ3a1RpMnhvOGRhaEZPRjFPVnFtV0RSM3h3Y3lqTUx6SVlhQUtPS2JlU2x2QkUxTU54V1FoR3BodGlsUUZRdjRuVmE0THQrNWxyb0V1akpqdXJtRzRnUWxYWkZ2YnFvbXBiYThXNk9BNUVLK3V5S3FGTHc5MTRYYzRIUGJSbm9HREloaU1zbUhubksvWWFycXlOcG9xcG9wTDBhb1VIdXo5cHhaWUFRQVlERWpCc2p4SkI2SnQ0aXBDRm5CRVRCbW9mUGszMDQybDhoOW9rWCs5QVVVWjRYWlpNVWllMlI1Tml1b0VJeFowcHJqdWlGZGJXaXBWeHZKOUpoQ29wcG1FRzN4ZlQ1TUh5Ylo0elpEME8vVWNmT1BOaUhrdTlhY09MY0t5WUtsbmVFZzlNZXpwM0puNUtMb0NCSm9DbDQ2UWw2SnZZclN3TE9TTW1ETFNZOXdyNEVtOXhFUjRJWlFWbHRDUzFocmFIcVdLNis4eFFhaG5jcWRSblNyUEl0WlZsYTJwc1M5VllBblpOZVZNYWsxTWl3aHlTbElDaWRTNEVBSklFak9FOW12LytxKytqVVhwdDVjL1l4VlJSUmNuVkRnOXNGWm5mSVBhRExmdzJWaVNEZ1l3Mnc0T1hnK3VrTVZuSUdURm1BSi9Fa3IwYWRIVFdUNFJidi9IWXRUMU1GZFBkRm82Q2hJVUlHcmtWeCtSUGEydmw2dEZUMmJzYVJWSkt0bEkzTnBDN3cwVmdIVWtTUTA3MDE5Qk45QzR1UTJMOS9JTm9NVldLUGpzOE1HZlNkUkRzeDdmK1JYSUVsOEZBZHBPdllVMTZDOHBDem9neEEyQUhKZXhBdUZrVWJOWkpVSHJYcWxJeDNZQmVWZ2szdDM3Q3RtbzRMVnhyb3ROQk9yc3daNGdVdHdyK3dhMDlYZzNtMUNUUllFT3YxdHlQMUw4Y2d4a29iNjIzWHMwdDhjRFNTVGZac0Raalo4MWh6THNFUm5vN0UyWktlaEtWaEp3Ull3WmdZYUZhZDFPVEVtZlZNZ2FtWmg2bTlLb0tSeWJjamNvTTJWWXo5SnF0YzhGVmtqc3lzaFIyK0V4SVJab2lDMEIxbkE5bkREcGdsMkZPYWl2N044aVFiMEdxTGJrV1VxWElXK0lCNjZqdkVLWXRiRW4vRnRFb2dTR2JhT3JPQkRrYWxZU2NFV01HMXFERGs4MWFxdXNWaEJaSmZMN2JzWkEzMk5iRC9jdU9na1F6VEprdXU4RmlxenFwVmJtNERwWVFWamRhb2NzOGZwRERubzhjOGptNWZoMi9jTEZENWVOclZ6M2p5OFcySTlNU0Q4d3FkSmpCeU5xRXRqdEh4QUFKVElROTczalk0bkRBZTFzU2NrYU1HVGlFRGdkMklPRFIxQ094OGgvVzdzemlKUXB2TzdZRnkvQi9Uc2FNQ1ptamlBSVBkRFd6VThkdWNWNXRpRjdqQ1ZEY0k2a09tNVNpSnVRMDJBeWF5S1l5a3Z6a1lqa3lyZkhRY3pZNTQreEJvNDBlYVZrQ2c1OVVzYVZGZUdGQUVuSkdqQmxZQXg5QjNEQ01VZTFKbDFobCtRRmE2WjdLc0dZaDNYQStrMVRXRVhxem9XNDdzVDZmQUt3cXdseERWMEZXNzRSTlA1QUZUNWFPY1FrSTBsdHFEamJLa0wyT3MxbUFmY3R0bHRCRUNxbVM2MWpqNmRBN0UvdmN3ZEtGNUZ3c2dTRVRaWElIdzNMR25waEpRcTZJQ1FNWFRqK1YwTkFkNGJhdHhUYXZNa3ZacVVLNkR3UTNHNmo1ZVRqK0RMTFZ1WmZBdUhFN1YwRS9DaE5rYk1BYTdXU1MzSXFINEIyK0M1a0hMeUNjT0hxU3VXQ0JuQ0dWR214OEpIbDdQQ2ZVUGhqVDJPS2xaTUtTd1VSMTFpRjMwQ2t6V0JaeVJFd1l1RVRQa3pEejB2T1ZoTXdwMGJIZUF4YU96S0UwcFg4WlBGeTVFNHVUMmJqU1UvSGV5cjQrYkRldXE3V1dhU2VUZ241OGhPdnlrOXpoQmw0VmxUdGhMbjJTa3ZRV1VpVkoyK09CRXhQUnNJRGVSR2J2dzFkaWhUSVk4cmZiUFZ3Q1ozKzZNY1diYVhIejc0aVlNTEJLdDk5d2c0enFyOEtqNStGbU95TldZOHVOUWhIZCtBREV0bjlmL3pDa2pvejAyZ29CelU0dUkrbGJNYXpSUldtUVhTUkhoa3RDM3owTklGcnFXL2xMZ2dEVEpFU0txQkpFeWJDeHhRTnJNTG5wNjYvRDNMVU96L3R2eFJwbE1MQTl2cmU3aVV1ZVE2ZkgrRXFDTE9TSU9HYWdFMitPWUMxU2JsM2FsdVgxOHJjZi93MFlOekNuL2RHblAvWWQ0OHA1ZE5lK1AxWjUrdW1Qc2Qrak9ZTStIVWVBc3h1ZkFLd2FnTDAxZEtNYzRQbHBqK2VzSXV6Q2J0TzVJQ25vc0NOdWtuR0IzNEs4cmhETG8wb1FpNk11ZVByazIzbExBS2NMejF0WEtRUVpESXpmbCtieHc2S0ZKdm1CMTZSbFdjZ1JjY3pBUmNKbnJhM2hOUVhUSkFQV0FoN2loNmttMWZMb3hzZHlKYnhsMjBTcGcweGI5Z0JZYURoQjhRRkhxaUlmWmxyQTljK2h0MGtTc052Zmx6S2lrL1IrVlJMSW8wb1N4QWtYUFBDTHJkdlJYelRlaWFmREY2Tm44TzFFZ2dRR3BySVhMemQrSmxwbEJ5YU5FQ3dJTG9oakJtcmRlejhZWGY0Z1F1VGhhR0pEaWNzbGRIcjF4anR1M3J6eDlxc285ZHd0VzI4ZTNTc05lVnhlKzhrZnpsWlVyc1RheGNLYnE4dStnN2lnSXcyN2hTYjhjUFRMQTE0SFl0RER5bDAyRk4zemtteWN5S05LRlhmRDgrY0lOY244WHV1aXEzemJKSUVoN3N3dm9ET0VmbXdndGlvSndZVHFnamhoWUE1K2tCdTYvdU9pK3NuSGJlZ2VvM1Y5L25qR3RwVzJibnZZUWh1aW5ya256MzV2SUdiZ1A0RlRYMWJva2xWTWxoSlRObFE1NHZudlIwNWpPeGMrbXZ4TkFEWkFBbk1CNFJ2b3k0MXJueFZ0VTRUZ3huTkJUQmxZK0dqajdEM0tmU3UzTm9HVURkM2pNOGZleGNKdDJkSnREeStrZlp5OEJvbWxYbm1ENVgyZ3lNaEpDNnJLNEpFYnhTa0p6RUhHR1ZRU1N1dUFuRUxFaFF4bzFZNHIwNEx1Y1prQWV1OW9QRCttelduY21kaFpLVHBSZEtyZ0Y2WGw3QlgrRXBwY1FGTVdWSlhCUTV2alZ3a01iRjZPZVJHUFNVSThXNGdWSWk1a1FGQTIvcWdGM1dNMHh0bGxSQjdsYktZdGc5cy9uU25seUQ4ZkRVWHpSYzRCQzZwSzRKR01qQk1TbUU0R01rbElvd1EvamIwbDU2dUkxYlFzUGVuVVhOcE5QV2tUeURzWGppNGo4dXJOa2NiaVR2NlRSdndiQjdlajZOa2VyM3BRY0FDQ005TjFMcDBiYzNFWjVTa1V3ZkQvTFZkcWlFSktFVWtXSXk1a1FLZDJiSGtMUmYweHRwWUZ4VzNKTHlJVUdFVEJ0VFhRaUJXeHZFUU9RTTBlcjlwV3orcThLSTZaVTFVR2o5b3FUZ3Rnd0ozNXVrNUVFdElLRkNNdVpFQ3JkMnlaajhEVU1lVUFMcFlNdHZNTis2dXJlM2dSMXU0b0x4V3N6WWQ0VjdrcVBCZXVGVC94TUtYS0ZVOG1XZ0VNZG1mcTVRUWhyVUFoWWdNR3RJbzl6bXk1dVl4Z2VZTFJkYUR2cVNLYSszamtMckhucnZqTTVMeWhVTHZHRVkrcWhxY0ZNTUxibWJ5Y3hBUWhwU1JPRmlJZUlRTmFBMll2MDlYRkFwNDljRW5XTTNaL3Uvb2pMS1ZuRnpzODhZc2ROQnhLdm5tYTYzSjF4WlBURmdjVHV6TzFvbHdvbzNnakgvSG9HTkMyUDRPWjRHSjUyTVhzUGhtWjNZeWp6bnorU0NPUE83cnJ2TjFkN1hhVmw1dkhYUEhrdE1EQmdEdHpKME9RQzJrRkNoR1BqZ0Z0K3pPWUNTNlducUhaLzNJa0NPNlNWLzc0bDdTRklvZ3U2RmQ1S25RQ0xwUVY5djF1N0h3U1ZuWXE1SFoxeFpQVEdnZFR6ejRzY2lHdHBpTEVJMlJBMi83c1pkcTRXSGIzQlh3d01sK0I3NnBrYlEvYjZ0TkhvU3AyVkcxRWJXR3F2amd5SDRVekhzaytKY0hBZ0R0em9KU3hKQk5pT1dLa0NQSG9HQkJibmVWNE8zc1dVR0hWSk1kT0hiK0xlaUh6WWZlOCtqVWZTVnV0ZWE5N2I4Q3o2clp2VS9LcVNzd1pqNkpIU2xJd2NPckxIcGxVU0tySkVrV0lSOGNBYTNLMkkrQUdNWFlaTFFwZUh0ak5ueDNEMjJaYW54R201SExtYkVvSVczbmlJY0ZmVnN0Ziswa05zdzkzUEhuNll6RFBQNzRGSS9PaHgzNU5MMW9LOGVnWTBCczNlN210MUh1UzJSZ09wREY4QmYxWjlLL3FFemVoY3Y5c0lLVHlvOHY4bmJOOHdjSlNkenk1cWdtWU5veExFakpFeXlBZUhRTVp4czFhTmp6VEVNNGhCZFkzWDVNRW5vRzNGSk52Y1VuNVNXTEZZdXZZQnMvb1NFSVpQSGtHRUREMTAydnZ1SG5qcXY3WkF0UXVnM2hrRE9TaG1LVXlHeGZMSlhXQy9JSG1qL2R5d081bXJ2UnFwUlZWc3lwZ25EbCtRNUVBQUFWWVNVUkJWQzZGSjY4Vkl6QkdRcVFWRmJHYXpqUGxmSlJ0bWJ1TW9tR0c2ektMcWNWTTE1OWFvMjg4aHRXYWFucHNlSXpBR0FrUmsxWEVhbHJGZGU3UzhMQXR5K3VUNGdMT0ZxbTgvSXlob1k5eU5mY1luOStHWERwR1BFWmdqSVRBWkJXeG1wWlJuY2NVK0NTRkUzSStBME5rdXhtOGt2K0VralYzS0oyc1dMWkRaSXg0ak1BWUNRRXVGYkdhZG9EdVZ4V1lCbk9PTURKV20rbUkxdnpMSG8zbFh2L05UQ3hYQnlrY0t4NGpNRVpDVWFRaVZ0UEZVRDJYYUptN2pGYWJKYjZSTVNrYWZjTXpLZDRxMTQ2Tml3WFd5Wkg1SE1kRmhHOTR4c1ZUOWZVK1ovNlcwYk13TUxPZnkxVUVxbTk0S2tMckZNd3dkN0dRZ2ZsZ0NpWmFOZWtiSGl2d1BnbkRtU2JqbXdNS3l0cTM4SXlKWGxXeXE1YjBEVS9WK0oyY1BiQjFGRjdkelc3M0sxMHlNUEZiNkpVT3Z1R3BOTm5qTk03UXhmTEZqOFRqMHUzTFF1TUVvT2oyRFk4Qzd4d2xXOFV1bzlvTC83RkZ4eVV5ZEp0UGpVSGY4RXlOeUdrM2ZMbUJUdjh2Szd6d2dTLzkwTGNmZjRTUFNvaEpMMmRPMi9wMCs3N2hTU004THpuZ1lyRUxJM3VFT0I2R2ZjTXpIcFptUWF1d1RKdU5VUG5sek1wQjlBMVA1UWllbEVIZ1lyRU0rNU15emFrZDMvQTRrZUJGSlhDeFdJYnRTdVAyRFUrbHlSNm5jZmcvTSt4QzdwZDB4Mm1xa1c3ZjhCaUI5bExvMEc1WWdyVHg2M0pUNGNzM1BGTWhzUktOUG1VOU1wV2ZDSzRFQ202RWIzZzRzaEFMREFRR0FnT0JnY0JBWUNBd0VCZ0lEQVFHQWdPQmdjQkFZQ0F3RUJnSURBUUdBZ09CZ2NCQVlDQXdFQmdJREFRR0FnT0JnY0JBWUNBd0VCZ0lEQVFHQWdPQmdjQkFZQ0F3RUJnSURBUUdBZ09CZ2NCQVlDQXdFQmdJREFRR0FnT0JnY0JBWUNBd0VCaVlmUWErKzJCZ0FPS3JacjlOYktCcDNDSys0UmszWDVYVkQvOEdzVjlzM0VLejRyOER4eUQ0aG9jQk8zZVJTOGpndjBpdmRNMy9BbjNLRFBxR1o4cDBUckg1NWNLZmFxOTkvazBOTkRNajB6YzhVeHdhVTI1Nm9mQy9KRHZ3WThPZG1SbVp2dUdaOHZDWVp2TmY3QlcwL29scnYzTjhNak1qTS9JTlQwSHZuUGZpR1JxWlJsM2xHeDRqMEY0SytkYVR2dUh4Y3RBWmdmS3RKMzNEWTlTSlhncjUxcE8rNGZGeTBCbUI4cTBuZmNOajFJbGVDdm5Xazc3aDhYTFFHWUh5clNkOXcyUFVpVE1sOVA2cjd6T3lkMVo2MGpjOFJwM2pvOURYMEUzMExoTmdNekl5ZmNOajBqVmV5dFNhKzlIV1BSTm9zekV5ZmNOajBqTit5aXpEUC95MDBXMERjTE14TW4zRFk5QXhub3JVcjBkUkYrMWdkQ3Z3T2xFcXZJM2hubzJSNlJzZVJ2KzVpelI3VWRSQWV4ajNmR3BZUXNZRHhzaHNqRXpmOERENnoxdGtEa1lldkFLK2puSFB2ZnRHT255T01USVRJOU0zUEl6OWN4ZVpmeldLRmhIcUdRQ2ZpWkhwR3g2RGZ2RlU1SEFqaWk0SVMzWU96SmtZbWI3aHlla1B6NHVlUG9xaUZvS0pzempNeE1qMERVOXh0L2dzMFVGM1RlRE54TWpFUUh6RFk5STVYc3JVakw3VEcwV3pNako5dytQbG9ETUNOWWZRdG9uZ3JJeE0zL0NZOUkyZk1oZlJxUkd3V1JtWnZ1RXg2aHd2aFE0UVBLQTBDTE15TW4zRFk5QTFub3Jzb2xlTWtNM0t5UFFOajFIbmVDblVvRDhkYytYSjlDT2dHelAyREFoNnlEYzhYZzQ2RTFBTENMOXA5R3pQaytmbWtXOTRUUHJRVDVrbGNnRENMMEpvM3pYNkVZWjZSbFp6My9Bdy9zOWQ1QkQvcU5IcVdUSHVHUm1adnVFcDdoaGZKZnJvalNoYStsNHh2QmtabWI3aEtlNFlYeVYyMFVZVTRSY2hpa0pyTm41eHl6YzhSZDNpYi9rUWJjSmI3ZXZGQUlmb2ZySFE5Q1Y4d3pOOVJxZGx3UWs0alZhS3ZxSlcrOGJmL2lLODRQN1ovL25HWUZwMm1yYnJHeDVUM1A3SkxjTnEzbjY0QUZlTGZSR2o4ci9WN2h1ZWdwN3h1TGpXdk5lOU55Z0EyRUpYcjkyNGVlUHRWNnUvMS9RTlQwSFArRnk4OHNSRDRHcjNKL2lBNS84QlNLcjRMRE9kK25vQUFBQUFTVVZPUks1Q1lJS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YlY5cElEMGdiVjlwSUNzZ1hHVjBZVjl0SUNCY1kyUnZkQ0JjYm1GaWJHRmZlMjFmYVgxS0lDQmNYUT09IiwKCSJMYXRleEltZ0Jhc2U2NCIgOiAiaVZCT1J3MEtHZ29BQUFBTlNVaEVVZ0FBQXhNQUFBQk9CQU1BQUFDcGpGYlhBQUFBTUZCTVZFWC8vLzhBQUFBQUFBQUFBQUFBQUFBQUFBQUFBQUFBQUFBQUFBQUFBQUFBQUFBQUFBQUFBQUFBQUFBQUFBQUFBQUF2M2FCN0FBQUFEM1JTVGxNQVZMdnZ6Wmt5RU4yclpuYUpSQ0lHWEdMMEFBQUFDWEJJV1hNQUFBN0VBQUFPeEFHVkt3NGJBQUFRekVsRVFWUjRBZTFjWFloa1J4Vys4OXZ6UDBORXlKUGRaZ1VSeEI2ZFhlSVM0YmJaRmNWSWVwRkY0NFAyRUJTZnBOdmRCUElnZE9NR2RSSHRBZEhWZ09rQkRUNzJvQTgrOWtqd0IwRjdqT1pCVUxvbEx3ckNyTnV6eVd6V3BQeE8vZDI2dCsrdGUyLzNuWmtkZHd1MmIzWDlmS2VxVHAzejFhbmJzNDd6SU1Xc2dNdHNhVDJtdDdYNkoyeXc4YTNuTDE3OHhEVjNzR2R0K2FDU1ZxQnAwd1FyamJOSVpRTjZleHlnKzZSdjNsaXY0ZXphT0t2d3QxLy82QkdYTUErKy8vdHhjTzZYdm5QRDYrK1ZISTY5Q2l1d3VrRi9iSmo3QW1EQlcvamgzSC9HWDRJV1l4bWdqRCtPMDRCZ0k0dkcrQk1BL00zeFVlNFBoRGFNWVR0MHFrdHNMS29RbUVBdmhhSS9LQnhhQVNLTDlhRlNLcWlQVHhYT010QjNROUZQUWVIQ0Y0NTNrRVFXYjRhSzdHYmc1SmVBdmhlS2Znb0txN2VPZVpBdXpqaGhJbk9zRVZhY3Jtd2Fxa2pYNHg1cW5jL0FMYVNhVGhSWlpFSVZxNGdxVW8zbVhtcmNEdDJpUnpqQ0tXemNNTExJZ2lxY0htUC9QY0t4SHkzMHNhc2lpaXk2NFF5U2J2WmR4dDVLMStNZWFuM3NxbkRDeVNJVHFuREtwem1zT0g1VmhKUEZVa1Mwa1c3WHd2bVYwdlc0aDFvZnZ5ckN5U0lUcWpqVllZVnovS29JSjR0TXFPSlVoeFVub0FvaWkrRVR0QnQycWtyclBVNTFXSEVTcWdnamk4Vk1xR0wxTkljVko2RUtJb3RHWU1OUFpSTGU5SHhoeFVNYkg5dmtZcjU2MlQxOFFRcDg2ZHJnK3M4Q3dzZjlPbkhtN0djNFJ1NmRGOWoxYlFHMzhKVDc0UmRxYWFEdFhERnhRUXZCRktTUU5QQmhiUmVoaW1BUTBRa1doSFdNTGV1YVljVU0yMkIzcU11emNJaU0zYVZzcnNKWWs3RWR5bWVYS2dPWGJRSE9SRGVFSmhWa1YwWExFekxJYmdydU1GbGtRaFgrc0tMeURhZkxDbzZ6eU01dE9zc3VaWjAyKzB6TmVRZkw5dDV0NW5CemlVTjJCakNPUC9Qc0FydjlaV2RDQ00xRUZZYVEzemlZQXQ5a1NaR2oyM1ZnRm11KzZteW93Z0Z1U2VGT0RHck9GTmxDaTl2RFBydnRPRFBjSGxZWXU2UmFaZkhNUCtyZ0tMTGp6QnZvRlU5b1loRldxOUJDQnRzQW5NM3FYY0F3V1dSREZiNndZZzUzN3BPNHA1MDg2Tk5pekRQV2Q0cFBVdFlwc3JmNU02T1BKclpWRVM4UEpYb0w2RklvNVBlVEM3R3FRZ3JKbGQvTEFjc1pUWUhJd3Y5eUlodXE4SVVWK1FaWkFkc3VGL2pZSjJBS2s5SXg1Y2xDTWtzVGRES3ZzRGVuRGZSaWdjT1QwT1J5YktyUVFxUmphbWMxQlRkSUZ0bFFoUytzS085d1UvaWNYQ0NZZEtNaUZzaXBocjh4TVJjdDk1Vy9SNlcrMlE3NWFmSkZMWGE3VlJBVlZYWTQ0d2xkRjRWSlBtMnFtS1pqRFFuWkVraTlrTkFzaVl5aE5oMll4WnBSbWhGVm1HSEZDcXRobFNDbkpPVGtjR3BUZ2VVK28wcHJ1b3FlRVltemdORjUvdzE4S1hzUlRaMnhka1BVZzVXb01tR3lxV0wvSmtBTUlkV3NYcEVGeVNJYnF2QzlyVmlralVseSttSWhzQ3JhdldJZXNsVFVoWHoyMER3aXlSMnZPM1VLeUxvZStqNzY5VVV0VERFRks5bFVFUlNDS2NUdEpqR0V1TThnV2JTRE95ME9JTHkrYTRRVjNLS3hLaXBlSVVyZmtkM3k4Zk9ZeDlwR3BPOEVoSmUzSFljVWpRZFBQUm5ENEF1NElpT3JDQXJKeDA5QkRpZnU0ZnJKSWh1cThJVVZxN1FkTWVDU0hBb3VJWlYvY2pwWldUZkhKaFBBbXVzWHVXMndraFNLTFVlT0pXR3lXUVVKTWFlQVhaY1FOYTRaRnNNZ2l3VzlYK1A2MmVzQldsSXRldXZJVlJqYmxBVTRUT2xEVzh2VENtcG41ZmxRTmt6N1dLWXJHNkMvcmpwQzZKck00d1RkVU1WNGZ2Rld6ZmcybExXb1lwbTJFWVM4cFRvVk0xT0ZueXd5b2dwZldOSGR4YWliM2w3Rjc2OUlPVHcxZmVIMi9uaVI2eEs5VEFkNlNXQ1RVSDJmaHVLQ0t1WmViTXY3TnB5enFHSklpT3ZOYkJnb3BHU2gvRVJJS1JYNXlTSWpxdkNGRmEvMGNTZGszQTdXdlNPK1dZeXhWSHlLb2RHbFNzc2ZRSE9nNzhwZVFOZFJpMUdNV3V6cWdtd1UrckNvWXZsRjlBRGFqdXdJYmtyM2M0cFd0R3pYY04xT1JsVGhDeXRvelBEZzJxSjdudHN3aTlHcXFLbGR6bk9FUjk3N0pSeHNVM3RDb3hpZ2lMMjNBOWkrOEtVeU1FT1pmcUFwWjc1TldRamEwRE1iYWhkU2dDbEh6cktEdWpXTnE1UWRBcEtpYU5YZ1R0NE4yL0NtNmcrZXE4bThXWXlpWHBxSVdNRUZuaFhQZGNNMjlhbkpLRWFIWmM5Y1ZQY1U0UXVacjZacWtKQ2VtY0t5UGJFTEltM2ZKSXVNcUFKckdyQmEwNE9YUGFxRzdJSXg3cFYzR1Y5R3pCcWtCTnRzS0JUWFAvOS85RldGZW1MSVVTa1l2dmlZRDFNb0tZd2tUNnlFTi85QUIvTHJ5bzR6b2dwY2lRZXN0dTU1Y0Z6YWFnKys3L25jd0toRy9XcXlEMnp6a3NTQlI0OEptT1pkckVONENvWXZQdWJERkhiVERCWlc1TjhWUm1jTVhxdXB1VzVVakpFdEI2MDJIKzdCdTk0UmR3eHBabGVUZlhxZTU4ViswMGRjczNsRTNrTGIxTU1VMHZabUZnSG1MNmJEWlNTNVlEMGtXV1FWVmZqZVZ2Q1JWRHpuaWlPYjl1Qk52UW44NHgzOW04aytIWStVNEJZYUtVQmpWR0VLYVhrelN5WUFvOXFOYWxsbmFweHoraGdlMVRaWnVTK3M0RjBNRHc3ZWFrZ1lYQXlsT3dqR2l6ZEpxZWdwdW1xWmZ3aG9qQ29ncEtCNkdUTlRSZmJuN0tjL0g5bkFJNHQ4akQrTmhBaFVFT0tlV1JiaHdkSHViYk5aQm5uc3ExMEZZNUFTTEwrdmloTThZMVFCSVRzU3haeFpBdUNZSmtRVzR0cW1lVE9tYWNKcWExaUJEYm90Y1hENmFNUkRKbjlmQWF5OHR3bGdjK29HRXRlMWRGK1JPTVdvd2hCaTBrWmkrT2lHUkJhMGlTZThEUlhkT0VuTnF0S3RhbXc2MTQ2M1FhRVZ0YnRVeStGbnFnTy9lZUlIS1NtYmcxWlNHWHlNS2lvZVA1Z3pHeDU3NnBJNlZGRkNyemtkZXFXR29BN1B1by9KZnIwZ0I4Qk1TcklPSWJWbUpFeXBqK0svMXFodStjelpVTDBBTENvTkgvaHhKYXp2WlVGSzZ3U01oQVVqclN6ZjROOWUyWWk2QmVMVitJaFJoY0VQaXB1V210Zjc2RGg3MlQzN1IwSlpmc285KzB2S3BFdmsydWw4bFIvaTBOOGR2a2hRWDdvdytGU2ZNcTllR3p6QjE0MitCQkp4dFZ4TG1CbmhlYW51OCtCM1ZJVzhTV3R1b2lCWFBDZ2Y5bFdOOFp4M0FSeWVoZzc4dmhNL2JITkw0c2c0Ykk0ZmFLK3dpK3k3aG9DUXJGMFZKai9VeGN4eXpjY3BXcG90SHI2dlNjSE1jdm5nRVZjdFI0aUFxQ0pGRmsxOXlKUXRuenNvRXU3VDdPcy81R0haWDlqalp5SXRIWU5TbnIvcDdVZUIxQXYxNEZBZXVZMFZiaVhQM2NGTDE1SVVQUElEa0hvVFZEMVNnbnphSmZ2citNZzF0NXl5TnAxd1NYWlZtUHlRRnpPYnZBdVcyblU2dDJ2T0VzTldxOXl0NFpjdHFaeWlHRWtYcTdnWFFoWEZuUW1jTmhmWlp4M0V6MXN3YzVoY0swclhGWURjNUhqMElnMGFOQklFMU9SWHc0UERiWkR5bDdpVkZIZUJyNkorbzJ1NkxBeGM3NmVPUjBvWUc4bnZidUZqRXJaZjBiZHU0ZkIyVlpqOEFHU0M2RzA1cSt5TitZTSs4bVcyTjNtSHhMbXBUbTNvZ0ZSbjVNdUhxR0laYTRRNXRKNUVrMm5zdHVJTlpLWTBGMUpQSTdrQWFmRHY1UEEyalJvYW5UN0FHQjRjYnFPQVpuTzBqeGZRWUhMOEtBT2sxQUFhVHdZcHlSdW81aDRxNkljSFJleGdXN0tyUXZFRElVamFLUGF4TUc5V0NsU0VYVnU4UkpsV2pCUnFFMHlDTElhb1loSlU1N0tYT0RuQzdDYjUxZEY4MUhwaC9hWG8xYUZiRnVPRWowcmFtNVQyaFFmaGIvbm1JR3ZLdTV3U0RkSi9BcDJ2QXZWazVDbDRncG5Tc1phLzVYT2FmWnFWYmlWYUJEN3RxcWlyaWVyM01DdHdlS3RzSUk0UmJYWk9YTEpWOUV3RDhKYXZnaXlHcUdLL1JQTnhDOVJ6Z1EwcWZQZ3plb0pVN0NYQ2tGdS80NTBpUlQwOHVIWTlWWjhIcjZFQnZiZDMyZ1ZTalk0RFVESlM2cWs3SFA0TFNnVUgrZVMyK084ZEZyQmVVTTIyRmQ2dWlyekhmSkkybHNBS2RjWWU1YUJ0Y2pHVVd2TEp2eVQ5NkRMRy9qUmtUdDBkT3BIZ0I2OUllRU1pcUc3ZU95MmllSlBxUkFJRWVUSytVd0pRRVI2OHg0KzFjcSt1a1dYRE5NWkxtQWdmTGxBTVVvSXExbEVpekErYkF1UHBXK1hZVlZFWkNpdklwbnRLUVJpRFFDK3pnbFZLYUdVZDYzaFJUMEkxZ1NuckV3bEdMOVpwMnJ6aWZVM29pWGR3ei85S2RBUWJCQTc4RVI2OHlyVkt2NmgxY25TS2NrY1p1cENwUHNOSmFWYnNVL3F4cTFPSFVxYUNBMVRkMWRPdUNpTjJrYlJSYjlCR2tyTnVxWk5UbkJ0VTBueFBuQW1DVVJtV0IvNEdHaWp3bHJobTMrRVpuME12R3llUmlqcTZkQXpxRkZKV0RRL3VlZzV1aW1jckpHRGwyM0Rsbm5NUjNVYjRORWdKaDRJdGhlQlNWdnhtODUrWVJzL3psNnFGLzJsWGhiRlVkVUVicndGVS80elo1U2JJdlFPSzB5Wnk5TjRwVVBaZWVZei92ckxQdjA2cEdMbXVkRTdGcm1GSlZSa2d3bjBlMUhnZi9WRlZ0c3ZkdFBMZzBEUDIwZEtoYWd4dDZ4NGpackQ5NlRqRzA3NUJDUHl2TzdyZlZGV3R1SGVnVmxXWVFucmV6SlRtUVVTN1hCQVdZbE5KVFBHc1FCVzdJZTFYK2NaRnhiNDZPT1hOZHpBUEcvSHV2THlNYlN0RDh1QlFwTlliNDFQV1F5ZkJ6ZG1pNERvMHJpdFpYc2UwT1RDYVJzOTdRbkZPZjkxNVdqdFRiTHd0TzdKVkZSQnlVM1h2NnUwREJhM3hVcTBCdUJyVkxNMnpEbFdvMVRMN1ZaVXBhdzFVdkhHWURaRXY4KzJPUDdmUzIxNDE2Q2s5OG5QTkpWWHNQSU0vQitQQkVDOXBlenRhdDBpWmdZL2JWVjJxeHRFNFY4WWZtOTFRTlZqTFBaVVBmMXBWZ1VYZlVkMDgyc0FwUVN5ZzFrQXNJeWtRL3hQOXBYL3hsM2ZVTHRNYWlPYldLK3lUTmVmZjRBSXhKQU5vYVdOWGYvdkZPWjExbklmYzg5NmlsS1dQTmVwVFoxLytpTzZ5dUhGSjU1MkpNNE1mNjIvVHl0bnFrbURHcWdybnB4L1Y3YjFsbTFSSCtUbEYzOVhoUGFuN1dUS3dXVzNaWnJPaUNsNmJrcjZ4SmJiTkJtWWUvOVB2TmZCbTN5eExudGMrTm5tWEVWdHFaeHZaMzY0S3I1cytZRktFSitJNitGa0VHWlM2NFVzcUtpMmZYYyt5elZicTZBTlY3ZkJ5SEttR05yM3U4T29GOXZ3ZjlMZVVtZGpEZmtxODZPYng4VXRTVldETWFnZnZEN255YVA4UlBUU3FtWGwvV0QxMjZob3YxMXcwb2dNTUF3K1VIUjF5UUpBVHYwWkpWWUdBcVNUUjIwb3B5cFhiL0Vkd1JBbStnK0NFRFdndU1oemd5bE9IdjAyQWtiUUpQK3hQeEx4SVNBcG1heWZpbDRmN2xqWnRlWVZqYWNLclZyMWpRa3U1Y2hWalk4bXdkcGZqSUpMV3p5c3UwakYyaFpRL1V5S0EvTG11UGg4bUJiUzBheEZyMHczQ1VhZDV6dHAwS3hpWmVqSHZNMVRIbm5jVzA2RzEwZzYzOHBXRU9sV0EwVThkV3ErcUF4WTM3djBHdWt6Y3FzM0VuYytqa1lkcXdFYVhIS2RLeUVlYzZrU3dzOVkxbXY1Z3NqRWdyQkJlZzI0WTEzZ2YyTndlejNBclg1SmNuZ3pPMWtwelVVK2UrWVZ4ZDdGb3p0VUczdldzMjNxbnFoTnMxTnBPMVdta3hqeEVtaDhLZmtiQjhzSUt1UEkrUndDVEN5VE9HVk9aV1htYlNhaXVET3dFWjdna3RiV0pJTFlneEdid3VVUnVnOThLWmdCbWhlalNCcXBuc29tOHNFSjRQY2lkVmpmWFpYSVplZnpMSm5IL1RWQmxlVktZcHN1SkNmeHpITGpUbmpSSytqcHVXcVFwVEdheVYyT0cwcUc1RkxkaldpV3BOc0lLY2JXSlR0cVZGM0g4ei9GTm13UXF0ZzIvMGFSV2lvc21LWDY1U3FhUyt3SG13MzhnRUl1U3FNRXNCYW1kVXFLMjR6V3F3cFlYRS9LeVhaSVJWdFJWV0ZGVjF6ZGRxQUsvUHNnb2dVclhPQlRPeUhzOHMwU3FLTzRJL0JVVlYyWWlEbnFkT2F4bEFtVUhtWVNEcXVoYldudGJlNjBSVnVSVldORlJkM1JYMmFWY2Vjc09rTHdXVkNyV0JuZGRvbGZPdmUwOHcvMFR2czhvOGNrUkxTMmZZNCt6ajF2cU02dktOUStLd1d2ODBjQ05zS0t0WWozNmFReFB5K3hXT2JQekU5NmlTanZtdiszaEFucnNQZm9WL2FxU090cEVncjErdnZIdVlOSFJmRjg4ODZHMVRKQ3J5bG5nL3pBNUx6YXRjK1c4Z242MmZIMVQ1Y2QvZnUrR3dNaWRrYXAyY3BjUFFSSWlkVVo2TmFKNi94ODhPOHByblBoY21yQ1pmL1ZQZkJnbk40Q1d1ZzgvdVNFSXljdDBhR2oxVDNvWUp5aS9xMDVMSnpnR0xwcGk3Ulg1SzRlVEhzdkp5TDl5a0EzbmpEMzZhYkQydEl6R3h3WjdBRERPQ3N3Z1ZEcU9PNk54eG5pZjlNMDE3NzZjV1RSNW42elpVVTN6YTgzei9YanMvd0VIbHJLU1AzbE5XQUFBQUFCSlJVNUVya0pnZ2c9PSIKfQo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ZOcFoyMWhYMmtnUFNCY1UybG5iV0ZmYVNBcklGeGxkR0ZmZTF4VGFXZHRZWDBnWEdOa2IzUWdYRzVoWW14aFgzdGNVMmxuYldGZmFYMUtJRnhkIiwKCSJMYXRleEltZ0Jhc2U2NCIgOiAiaVZCT1J3MEtHZ29BQUFBTlNVaEVVZ0FBQXVBQUFBQk9CQU1BQUFDVGViNk5BQUFBTUZCTVZFWC8vLzhBQUFBQUFBQUFBQUFBQUFBQUFBQUFBQUFBQUFBQUFBQUFBQUFBQUFBQUFBQUFBQUFBQUFBQUFBQUFBQUF2M2FCN0FBQUFEM1JTVGxNQUl1L2RWQkNybWJ2TlJESm1kb2tncm5mdkFBQUFDWEJJV1hNQUFBN0VBQUFPeEFHVkt3NGJBQUFOeVVsRVFWUjRBZVZkVDRnc1J4bnYvVE83Yi9iZnJCdng0bUhYRnpWR0Q3TW02Q0dYSHN3aHg5bThJQVlEemhxUUNJTHpvaEFSMFZraW9pZDNVU084Zzg0S0hpUUVadkVpNXJKelVjeEJaeEU4eWl5QklDSmsxbGsxYjVQM2JIOWZkMWZYVjlYVmY2dmZQUEFWWkx1cStxdnYrL3BYVmIvNnFycmZ4Tm55ekduWHFTek53RVJWdmpiTllJUzFPK1hNckRXOTZ3OC9mdXZXcmNldmV4OTMyZ2ttTHNvcE43V2FnUW1UMlRKMWJnSWFRZlZSR1pXT1UyZEs3emczcVBUQ04wUjY2UWY5NFBhL3l5azN0WnFCQ1pQWk1uVkpZeVBBcEZWR3BlT3N2UDNTbDEvMk5mejBPME5uaFhMN1hOTnpmNkNxOTNpVlhYNEdKdXdjbEswWDZOR1QwcVdVSzU1N0NGby81RGZySWZjdlZRRklSNjlTQlFxV1ptQ2lvRWRKNG1zQUl6RnBLQ1hwTU5jdlFXM0x2MFdkT3QxVHBUN25lWGZWR3F2U0RFeFkrY2NhdTRsd2U1NVZIRUVZQkhaV3ljUUJzMG5abnZlT1ZtTlRuSUVKRy9kNDJ4SEFHUEtLS0w4UkR0Q29vbGltNFhsWFlZc0piTnpSV2k5NXQ3VWFxK0lNVEZqNUp4dlRRTnlSUlpicldGRzRNL0M4LzRiYXlJYTN5VlJUdG1tblh0Tm1hMkx0UlUzaFBTc1NpZXVqTHpBMnNhSndCMlB1M2RCcmY4THJJZVlvSkp4cW5zeld4R21sOHkzMW1acFkwVXdDTlRzS2QvcWVkeUgwMG9UWDE4aDViMC9jcnVKcWFhSmQ2WHhMZmFBUndCZ2FKQ3dwM0lIYWFGRDdPNkZOMWNpeWQ2SlcySlVzVFl5TWc4N09wWVRXODBCbXgzRFBrc0pwTDNJdTFNNmhJT0VQYWxmczFtU2hXbHd0VGN3UThDUVNuNWlaWFR4ZzFuVURFQjlIUW1PVXhCSXFLcjB6a2F2a2FtZGlob0E3WmhLM3BYQ2E0aEpJZjhKckZISjRVOTZ2SUdkbllwYUFtMGw4dzBqcytZRnB5REFjamZ3SnY2dTJuaHlvWmN1U25ZbFpBbTRtY1VzSzUyRTRJVW05cW0wdDIxb0hXQUp1WjJLV2dKdEozSkxDZVJoT1NGNEQ0SXpUcVdyN2d2NVdsNnhNekJKd0l2RjRGTnJjc1lPaXo4SndhS3JCaVBjUlJXWDlGYVZvWGJBeU1WUEFhYm9QdGVkZGo5Vm9BbGxGNkR6aU1tMVUvSWRYVkorM01URlR3SW5FZFQ2ZHQ5d0lLR0U0WVV1bnRkVkczckVlc3pHUkR2amlqeDc5bG0rdTl0UmowMDhQWTVZTFZxd0RDajNvSHVzVkJYV3FZVGdhR3laOFFaV1o0alltMGdIdlRwdmVQajFFejV1Nm52MEdBdnlxazdndGhhdGhPR0UxUUxmZTR4TWlDeE9wZ0M5Zm5tejR2bytuLzNDY3o5aFQ0eGhZdEFpVUtGbFRlRU1KdzBudk1vellMZ3lSZithTWhZbFV3TnRZN1pzWTEwdlRJUXpqWVBMY2JEOTNiWnpFYlNsY0Q4UEpGY3dqNzUrNWZTb2xXTjVFS3VCdXkzRU92WXRhLzN1K1YzM3J4eUFTVncrL2JTbGNEOFBKVVpyd1Y3N0g5K3hQZVJOcGdDOFMzL2E4Ty9Vd3locnBXN2ppejRPUm9aSzRMWVVycCtHaFAvNkVQOHZ2M0hPdkpxVmZKQ2twYWtMcVNRTzhUZ0ZFMTN1bnV4L0lEelN3cEpiY3VURUdYNHRKVzFPNGNob3VGTHV3a3A5VC9KZ0RMVXdwc2R0Y1NPYzNJUnpETlExd2YwdmNsOVB6bEIvTE1SMEZzanFKVzFONExBd25aK0JvN0l3MjJVbi80eDYwTUtXRHBHYW5rTmFQZ1pOa2xmbzB3TWRrRGlRZ2VoSkc5cFRHeFFzNmlZL3VGdGVodElpRjRYU1hLb1hUaXJTNThEekV6ZW55Mk55aXNBbXBKZzN3L2pBNDdzVEZUMjE3d1BYakZHc0tqNGZoNUtxcm4xOEZEMURsMzdJbTBnQ25EdzV3d2hldGNoT2lsRzVzTEJTYVdXTTBiMFVQdnNiM1V2NkdXZFYrSGtrbVpScVM4WmpJdGhZTFJiZCtlOXQyamdwVlpVMmtBTDVDU0dNNUZ0OGdJRUlFNEs0S0NVcUZUb3BVRWxjbzNQL2lROVcrTHg0djhUb3dVdWtXNzBqV0Z1OE9zbFV5K1pSc1dSTXBnRy9RMEFVS1I4SnNrNkxiVXd5cHp3YnA2USsrOW5jQVpBcDUzN2c2RTYzVXEwcmlDb1hURngrdmhLcmY5L3FmK2loR3BsVWxyRFJoQXlLcXJybmFLd2h4QjhQblFPVHRycVZOcEFDKzhrWDQxSkVuS0JnZTZBSjZpM0F1blYxdm1qNDJBVHNrbldZMEdVYzVLb1dQMU5INlo4L2JrWVlTY3VpV2k5aXRlaEtzZUhVd2pFbVhxaWhpb3ZZNmkvTjdVMVo0ZFRObXZPMUZYM1VBYW1LWHJqcW04QXl4UnY2L1JSakdxNmxtakE1cmhiY1VDZzhPVm8vRFczVEJKcGVWekZsb2kwK0RybW5TVWZzVis2MWI2RVlSRS81WC9IRFVrT0pCV2svaWlXRkxBSUJrbEUrQ3U3R1ArUWlxeExuTFNWeWhjS2gyMVhjMVM5bXhuVEVNMzlEZStJUVkwZVg5OFNIRjd1YlBGakl4TUNBZFZzVjV3SlVVRGFob01CSFY4a0YxUTN1RFNGNER1ZGliaHZCcEtFWVd4eWtLaGVQK3Fib2cxSnJSZWgwMmpsMk1ZZmhvcXNLNjlLVllPOXVLUWlhV21uaG1jM3BDZDZUR2FIVTdKTzhScTRQOG1vRVd1MUIvb09zS3l0QVlCWnJ1amlxanJRL09LUFBsaENrTVgvSGVVOVg2TzJhMXlySmtZU0psMFNTbkZobGhBK2hqcWdPMVJDeE1aYjZHVWhscEFKRmpQeGYvTTRtYWF4UU9VWFNVR1AzVXNFRnhVbXBxcUhQQ2x6MVZ2RVBWWUNkVlI0bWJGaVl5QUVjY2RTRWNBaHBCMWxVM3p1SnNTOGpoaXVBdkVhc09BTi8xWlJkaXJ6TXBGR2Qwc0pRWjRnL2lobXBOZlNVYUh6SFhxc2phbU1nQUhBZ2NDQmNqT3Q5V2g1WHBPNXZmZlA5WU5OT3Zrc1RiT2pMK2QxTU1IZjk4V0crdmxDZHNCb1kzRnJ5YmlnaE9tUGUxQ3R1aWpZa013REVjejBMM0pKMkRaL2hERmFSSUl2RWdiSE12WWsvZVZqNmJtak5FbkdxVFBwdUI0WjNEMk1ydm5xdU45TklxajR5VmZNSjVlSEVUMG1RRzRBRGdPQlJtZE41VHFMWlI4QitlWWxUNlNoY041RThIK3kzcFhlYnBKTVRaaktDR3kzb0ZwczFRYWpUa0NwK0hGemZCckdZQURtaUZNS056aWcwMlJiMno5cGNvbXl2VENWRmFNTUhaVjlhSFArNlpOTmErTmowTDZnMWgrT1JTYjdNdXhzeXZydi9NcEs3d2VYaHhFOHhzQnVBUmJ5dW5LdGprSjRYWlRIVlNsa2o4WGR4c205YlZiUmswSnJXbkdDaGsvM2dZdmhqK0cxbldlQ0VjSE05NnQ3eFBzdm9vK3p3Y01pZmplWGdaRTVHdDFEYysrQjZGQlFFZGRvWUNwc2tNSUtRTkxTZEkzRFZSRWEwUCsxb0RyVWp0d3lOajJ2V3Fkd2ZSU1VSVTN3NG1hYzNkZC9wSmUvNUlPRWZHemtUNkNHZThUZWNqeDhJZG90cWhLQlMrQmlSdW9uQ282c1UvenRJTWtQR1E2TGFWTlJaeWMwb2NIelIwZ3o2NWhnblY0d3VFcGpadjBkSkVPdUNNdHdrSjZWUGY1aWNET2g0dGRVWUtEMzRnNGtRYU11VG9OQ1ljNGVnNmRWZDVJd3Fxb29ZYm9mQm9sODU0enFQNnNobExFK21BWThvZUNjY1luVHYwU3hteHhVa0labDRERWpkU2VQQnA0S2RTVlRRQWVFai95QjBvc3YzNFFmZzRQQ2wyTitrRjdVMUZ2RXpCMGtRNjRCM0oyNXpPNlp4VENjV0xPUjZRdUpIQ29XaWcwNFN1SEU2RlN6YTl6UUNNTWwyTDh6OTYxKytFTllUbldPeUhVcmhjenRaRU91QnR5ZHVjenVFcUpuUDV3WUxHM2krVFpyZEFTTVhqUkJZYjJEZ0ZNQU42TmRMcHhSWkYrdmtPUDZSWndDRU5WQ3Y5STNYbXo5bWFTQWU4SjNtYjB6bmNxMXVFS1E2QVFvaTJsL0NVL2Znd2RiYllFZno4OUt1dG9PbWh4aWpybmtaR3RhZUFkN0NPZG5ZY1p6NWtsd1REZWFxdFRhUUQzdmVpSWNQcEhKNHRhdVNaeDlsSXhvOHoxTEVaM1VOOGpzbXZwejRMTDVaRlY0RlJvaThLL0FadDc5dC9sZW50djMwWGFDUDU2K3BEWjhSVy9DeFN0NUdyYkcwaUhYQTJaVHVTenNtelV3TXF1VHdtSVNKeHp4U0YwODFWVTFjMkJjaSt3RG5Kb1dmdzBqbklCWC85M3gwZzFWcUtMSFhsMFNkdlZ5QnZieUlWY0tpbkxhR2ZCcExPVVY1dEhvWDFwUzQ5UUhLZTBQTFgwYVJpQWs4K3dRcmR3Q204cmxCN1BlbmQ0VVhZRnYyOHo5U1V5ZHFiU0FVY2p5U2NwVldTZWJqRlVLbHRzaHY1c2gwQXZtY1duZU5kK2JSUnB1NE5VVjlEcjlGVnBpMW9OYVhkVUFTUGN5eWxTK1hzVGFRQ2poRitKdnhpZEk3NHFzbFdwL2xveWdyWnpDdElQSW5DdDNoODN6VDJTdTN3Nm5mTzNKdWVWL0JkWlYwL0I4ajBzN0JBdG9sVXdKMDNmaEtaVkNDNndWSHBYRVJDZVRPWTNBbTlWT05kV2VPVGl1bEdyUGN3d284WFdWV2U3SFppTCtkcG5Vc20yMFE2NE5JSWRqb1JuVHMxbHcxd1p5Q21ySlRPekUyU0tQd1ozcFgreDNZbVhTdmZiRjcrL05oMEo2MXVrdjNaUlZyelBQZXlUZVFGSEhzR09TYWZVYjVES1BQYkFjcy9OTHRmYzROZklBenVicWlMb3JsSi90cW1LZjdKM3p5UFpMYUp2SURqbmNPUnNLaWk0cmczeFEzN3E5cVZDOEhKeU56WEw5K3lWMDNIRVMzSGVYS3pBbFZKS25LWUdLbGJoeVJOVG9QRmNYVmxnSzhtc1VPaXJwUWJmVDdBbmROZ1pXMC9NbUVielpUVzZiZVcvRFdUenJEdVdjcGhZc0RpdXpRL2VCamUvd1NYRElJMFhsTStYNStlOE1iOU8xUmF2TDIzYkIxQVEwK0hUckZXY3c0dzdrYitmQTRUOVEvblU0Y3dmQytVdkthK1ZCbFpCN2ZTZzBOL0Z5N0thOEU2ZldNWGI0WjNSR1g1YTV2MitFdCtINVpYa3Q2eVFoTXNERmRSd1NsaVpaTlU2OHAyRUZWMFQvQ3k0aUQ5U2ZQY25WQ3ZkZkRmdlVzVm1wQmgrSkl5b21tL1Y5a0RoSHYyVUI5K3B2ZUNzaUM5QVR1N0ttMXRUTXYrNGJCMCt4d05xelBCd25DT1N1MjFidXcxYmc2L0VrU1Vydno4NzdGTDM0Rms3U3VBU1h0Vm5LQWd2Zm9VMDJROTU1S1ZyaW54Ym5VbVpCaSs3RDJLL3dXQW4zN2M5RTh1S251RzNsUm92dlZZY0NhQ0lVbHBMbmlIRUJSSy83MkcvdXZ4SFZ0cFRZa05xek1odzNDc25sb3EvOEdFNmpnNlZVLzdnY1F5MjNTcGJZcVVhdTdWNGRWZWtSYUZaYXN6MFlqQzhFTWRsTW9PS1B6ZjdsSzFud2VQM0tnaUtzUTN2UzkvckZVWXcySU5Lak54YW4reVdjeHpSWHFzQnFMS3ZmL1R3bGlHNGZmaENWMHNFeC9ZdkErRzc1L0pydlp5WmFhZXJOQ3J5TzZEQmZpRUhjN09GR3d5UnZ2TXVXb1BEbWYrREVVTlBudlZLdHFrT3ZrNjFzeDZnVitIcU03eUE2cHBHVHVXN3ZBQmZmajc4ZGcxOSs2Yi90ZFQ5OFA0QTJuekMrNUhjeXlaL3dQaDl0c1gvcU5LMUFBQUFBQkpSVTVFcmtKZ2dnPT0iCn0K"/>
    </extobj>
    <extobj name="334E55B0-647D-440b-865C-3EC943EB4CBC-7">
      <extobjdata type="334E55B0-647D-440b-865C-3EC943EB4CBC" data="ewoJIkltZ1NldHRpbmdKc29uIiA6ICJ7XCJkcGlcIjpcIjYwMFwiLFwiZm9ybWF0XCI6XCJQTkdcIixcInRyYW5zcGFyZW50XCI6dHJ1ZSxcImF1dG9cIjpmYWxzZX0iLAoJIkxhdGV4IiA6ICJYRnNnSUhBb1hIUm9aWFJoWDJrcElEMGdYRzFoZEdoallXeDdUbjBvWEdKdmJHUnplVzFpYjJ4N2JYMWZhU3dnWEdKdmJHUnplVzFpYjJ4N1hGTnBaMjFoZlY5cEtTQmNYUT09IiwKCSJMYXRleEltZ0Jhc2U2NCIgOiAiaVZCT1J3MEtHZ29BQUFBTlNVaEVVZ0FBQXA0QUFBQlZCQU1BQUFBUzZQbitBQUFBTUZCTVZFWC8vLzhBQUFBQUFBQUFBQUFBQUFBQUFBQUFBQUFBQUFBQUFBQUFBQUFBQUFBQUFBQUFBQUFBQUFBQUFBQUFBQUF2M2FCN0FBQUFEM1JTVGxNQU1ydnYzYXRtellraUVIWkVWSmtWcEtPUEFBQUFDWEJJV1hNQUFBN0VBQUFPeEFHVkt3NGJBQUFVSjBsRVFWUjRBZFZjelk5a3lWRi8vVEU5VTlXZndzam01R3BwQVNFRXFzWnJ5ZHJsNHpVSWdUQ1NxeTNXNG1SVi93ZlY5Z3E4WGc1ZEJ3NUlDRlhMQ3dnSjJWVXdneGJKTXQzZUN3Z09WVUtXRUphaFdtQUorVlF0UG03Z2FrLzF1TmY3TWNrdjhqdnl2YXpLMXgreW5ZZCtrWkVSa1JIeE1pTWk4OVZNbHYwUXRoOTdKYi8rSVZUN0IxVGxwZjhTYUQrZ3lxV285YzFSQ2xYMnhtRVMyVzJKYWsxeTU4d1hrNmlnejNLM2NDWFR0MlluU2JPdlBrMGl1eTFSaDl3cG5ubGlVaFgwV080WXJHUjYrenRwczlkYnI2Y1Izb3BxWGJwVHZPOEpTVlhRWTdsanNJcnB5MktVT1BzYlY0TkV5bFN5ZXBHd3IveTU3MGJTRlhROGR3MVZNUDM0dThIa202L01YZ3RRcXJza1BsNkt2ekh5VDhSNWdWZEdUK0cvNDRLQ0JaNzdSNlNiL2tCMHVUcHJ1V2lKWCtRNDNadmNiUld6SnNSdU9NOEdMYytyejM3YTRRc0t1cUViUTB1NTJnVmxmeTlMcFNhYjNndXlUSzAxTzh3bTRyQk02aU54VUlhK0tXNHN4RHNoNzdJUXYvUjFoZ3dWWklNMzdEd29jNlRHZmE5VVpxcnBHNkZKRS9IVFdiWWgzaXVWMm5xM0ZIMURaRnV3dENPbDlNVm51TFNDZ256NFpyMTUvaXkzUEVzMC9YR3dFdGVGWEsvSHJQNnpTdmZGam9WdkQ3UjRXU1FGOXNJM0ZpcDQrMmtoWWNtc3p4ZDF5dzFDaURDZDZBa1RUVDhPUXVKUXZFd0NPb0didGRCMXNhK2h1M2lRRGFHYy9DakFoQW9Hd3pmc3FpSlhlTWJYL3VVdDVkTzN5MFdtbWI0bWVMaEFpcEFyc0NIMlNzWG1rZGxLaVJjZzY2VC9PU2ZhRUdjY0VTcklSMi9jMjFLK0V4ZStoSTAyWWYyVGhEK2FaUG9wbDVpTmhkcHYyNks4eU8vYzRZYVhtKzdBVnpuTHRzU0FJMElGK2VqTmU4Zmt1bkJ6MTZaQWVXdVdpVTh5dmMzMXIrZDZRNitJNTB5WTZheUtJd1BlK3JsSkJ1MXhNU3VoTllHQ25Qb1d2Y2MwT2RvT2swRXFsV2VPTEVzeGZTbHdHNnFWa1p4Z1ZWeXhpVXhuczVpUnpWRGw1eU95SjhpbWpTQWRoUXBXbmlUR1lES1N6QmFPNkFOUXlmVVlsR0w2Y2xBdFRVejBlQmdUMjRxOVBqWjNVa2NXTGNFMjZMM0RXVU1GK2VodGVoTjZtNFhkVGNlSms0allCTk1iUEh4aXUrdjBCSC95bldEbUdJWUp3d3hVZno0VXZjTHVDdE43b0dEMVNhSWNjbmZBZXdlY0FoRjB4REcybDJCNmszc05LMlpYc2NPZmgxYVFENXlHRWM4ZnJBYXZpRlBZdzE3Ymt1aHlHWUdDZlBCMnZTWW1Sd3NDekdyTThDeGJiSG85aUpJVGF4N0VucFdxKytEdUF1anBOZTM0cmovTk9uZHZGaXJvMDk0V2hvbXlqWmdnWEJkMkdjSjFGcHUrTG5nNW1hdkRFVVJnc25LeEc5RjZ3azJjQ0kyZlV6cmQ5NmtmQnRFNVZOQ252UzFjMC81OGlRbENVUnhFQUR1ODJQUlZFeTRWRDRwNWsyNjNCWStzVm1nV2o5ZU9KZzBhZmhmQ2VKMTdHaFRUZ1lKcGNsT3B4c3FoUVNIVGpsZUVDMDF2Y040VlZ3NGlza1ZlVXpPeWNGT3RjSFM0ZG04THZrTW03N3RoZ2dJRitlQnRlL3BMZ0VrWld0dzRuaUFXbWo3bHZ1bTRUZDZ3bVNuVXVzTjNhRGhjb2QrNnhMMGdMNStuUWJrVUtGaEJlQW9wM2lZMUh2Tk94V1dNZDZIcFFXM1FjZ3Q2RWwyZmZiNURZM01uNFBGaXRtSE95Q01OeXlVKzZoSGVDV2d5MHJrdmJTVnUzeUxUVWJ6NmtwQWQ3R212RjQyZnErSmRuK25tOEJJaU5DWDRDeWNpTEpjQ0JSM2gzVUMxSE5PajZacGJDWjJUeFJlWi9zajVqMlRoZFZsWE5kM1dEM1IvWUd1QVlLQnFkdzEzUzVUZ3ZlMFZsa3VCZ3RsZnYzcjFVeWRxbmovOTczejJLMS9WYzI2OGxZdVAvZCtncWdhNC9aR05mV1pjZDA0STVUblRsMTY0K3FRY1hYdGg5cHJXS01zZTh0RFI4Skl0NWprTHhhaytpb0R5Z2FyWUIzU3d3enhlQ2dyTHBVQkI4cjU0T3FLSi9vTkFJWDVOVHZwbnF2UE1HaWF4Q1g5Z2kyeTdDYlFnY2FiM1pqbDl4c2krbk05YTR0bEFzMi83dG1RWjl2aWVIcUhhN0Z6RHdRTVhDVHNCNm1iZEZhbzFwK3krY1Rzb2x3SUZoOUo0T3ZGL1NFTDQ4M2wwek1reGRyTStSejFNVDQxbnBDaTlOWDE5TnRvVVdOVkwrZHNuMmIvYmdEdTJrQlNSdXh4RUx5N210ZmlCTEtwSTZVQ2ZuRWM3em8yT2cyOE5YTUVOY2ZWMW9yOGdEejc3MXVCTGdQSFRsbHBMWEg5MThKVWN2YTRUbFFiaFdDMWJaTzJFUW96cERVVGNKZ3JLNGZOQmxtSHRhVmYxL05nbHY2a1l1WFI5RGRMUzFvcFZwcVhVY2VTRWdqVktYdStpb01jeUErMllTNC8vc1hnOXc0VWlObFZUeGJnZU9rZW91WjZTUFgxMHpHbkVZNW9QNGdKSXR1L01Kek9qeHZUbUdlbjJ2VWRxRC9mVUp5Snk4YjZoeE5QM0lkNWJjR3h3aEcwYkZSenVKdENVaktCSmR5MzM4WjRGSmNBVm5HSWQwTjYrZWxNOEhkRDROanJ2WXl1ZFU0Y2syZktFRUVtdEFTNjAyU0NKV3B0ZW95M1ZFVy8zMUdzNE5aZWN1V2VLWENwV0gyZ2FoREkzMzVRdEdvZXZDcUdjVng4YWJRMWY5MnNuRXNjVXJKTktNbGJtZW1OVC9maDBJbjVPemt3aEtucDFLU25LL2tndU1CNlZEUlp3MnZRdEN1RkRjTzFJQ3V5WkV3bXcybzlDbVkzTGpmRExpaWQ2eU9zMU5mSVgzNGkxZi9aWWZiQ3VYbWJMSzlJMnd4eklGTnlpYUU4RnErV2d6WS9scW94QnNvaldKUDY4QVR3bE5pSElRNHViTm4yYjFtWFBoaGZzakF2aVJTQTlvNmR1SUxqK2xHN0hYdWxreHMxelVoS21UQnlTdWdWLy9EbU1ERHczVmR5a1dRMDIvQmpIRlZ5aE9LTVNTRmR4S09lK3BEclNuM3BBWVpMK3FuY1NyV2E0REczNkdJclExVU5YamVJZWdCRDRFWWlYQ3JJTVB2VGJwU0l1L20yVTFDVVFGVzI3UlJHRTJWS2JwQSsrRTAyeEdzUnNydUNFVnNFMlRXTitJYVNjdTZPNFpYRjZvQ1dsUCtvdGt1Z0g4VG04MnZUcEJXaHllL09BbUNIektKNGpqMW5KdFgrUHZDRUc5bDFZY1BqZnNud2hjRFZ5VkQ2a25VY3hzS3Z4L1dEWGNRWGJwRzJEeEwrczZhazRVSmtlQ0JsWkwvUkloVWVmaENTdVQyMTY2enpEVGJlZEdXcktNd2swME8rV3BxZjljcWIxb09YVzFYRGhzUjFQVlFYYU9RanRQTG8wMjlOa25hRGU0UXJtbEZXSElMZTdTaTdXSTgwc043OHhZTTY4NFpCYzEveGdFNUxZdmpLOVRxVWsyT1NpeEJqVWZKZElFRWRQNktrYXZHemRTKy9hRG4xSUZTZUdEbHZPQmp5THV3R2duVWMvRWpGdWJGOXlPVXpCbW55TlRaRGI2Y2ZvV0ozbDVqLzNCQ3dkMDRsd2NldVJsRkVwWFNoQ21iNUo4UWE2N1drZXZFbVp5UEVjT0RIMGZrMFBtOUNHTWlTRkE0T1h6enZ5cDNGZTI1Vm0rUkdiaUpMNXdHSTJaTmpPb2FVOVJBM1JzWHFlb3VNV0FkajZpZnVJTXBJcXVleGNCZ2hGS05PWGZnYmpjSkZ4Q3dUSVFNWFVKUUw3NHFHYlhNRWtGeTlpbDU2MmJUc2JMTzRHZ0NuNWFKRU5KSDh0akRGY3dRK2V5NUxFN1RPY1I3eENaNEtPWFJBa2IycnpscFFlL1lOWnJnYmxvNkVJejNTNDZGQXp3WE55ZmNLdm5weHRqU1dpanFjMHFBNEpaOXVLVFd3V2RRUEEvdkNMa3NxWkZMQWU3anF1SU5GUVVMTDdqQzZuWE9DYm9tTVN2eFRYZEF0WjlpTi82c2NDNTlqeUZvcndUSis0elFEWHlpMkRpT09KNmJzNGxyVzlBOE9HV3N5TzBoUHFrSlVoWFM2cHZMd3YyWmQ5ZFFqREZTUU0xcExiWjdMaWZJZlExRm9Zc1pHQUVHTlZaUk00cnoxeDhVYVNiWHo3ZnkxNUtNSXpmZXBXMVZoN2pxc0xyTlV0OTlma0YwK3NmQWxnZVhQRWpYb3JKdkFoUHV1RXRNMldGNlJ5QldrYVdTRWRFb1FtdjZmdFMxRFdMOTZtSW1UdFczcG83cU1HV3k5OGlpM3ZyWVFpUE5OeDdXbTRldnJ3dzlXZHVJMUVMMzVncUF0UDd5VVZ4dElSWXhseWlQN1lMSkNHUldreFhFRkNua0l6bTNRUURwd3ZtSE0xZjhvRHk4aW1Da24vVUwvZE1tWm5Pc29TdXhtYStoc0REMDhkbDNlUWdvTEsyaGUrY2lmNWFHcXFOd3JXNnUwTlRkMWtadU1LRW5ZQ1d2dVRCN1pZNFh2blhDTmc4Wk9xVCtRNXIyM2J1dEpEYXRDWkRqNDZ4TXNHRWJzRThQUTVkQ1U4RkxWYlgzS3dQMDRvUTFmczVQdUdZUnY2ZEtuVHZEUW8vZVFLRW5JS1dydlArdWpZeFNvN080R0F4ZDJoQ1RhV3RESG4rc3laN3BXZnRKc1BpWjJyMjlOWURJem52dWs3cVQrOUw1bDBlTmdqZlV3RlJiQnNYRUZDdFVCcjkxa0hIYnRZaCtpWWtLeTRVLzdDTGVFL1hoMjYrcUVnd1ptT1NMcXJoKzNoQjhKT0hBdjhPZEs5Tmh0d0pBcmE1bVZKT0p6V3QrbGQxWlIwL3ZWY3JHVndCWUdrdzVUYmpsRFRMVmJ5ZEJoL0Y2c0NFUjhQcUZxRjErb0luT21ucHNpVGxiMTZrWERzeU5FT3JST2h0ZDFUYnR4QzlqcmFZZ0FzeGE0L3YxRisvMm5UTzNpYmFtVVZ5azg2R0kvOFNlVG5aYmQ4Y3JqUTVCS3FFcHluR2RPY3pwczR3d3o0T0s0dURqakc2em5USis2Z0M5Zks2eERTN3R3UkQyMFpCRE5zc25EakZ1cVhySU42RG5NaTdjeHlla0REVzB0ak1FS1I1VUpOd1JVRU54YXNNMWU2MENRRjJuUnlZWDF4NU0yeUFLUzd1dEI1aURIZEtKc3pmV3E5bFEyRjJKY2NDS1NIam5WaUtaQ09MZ3orSDEvOFBRT2E1OWhGTUlPaXE5Um8yN1ZVSHVCL2VVTXNJbzBLL3hTQnJyd09QUjY1dFJ4S25wVXU5VGpKb0dPVy9DZ0MzTVlMSDBOdlFYdWpwSTVwMkFsS1JEalRXeTdvNGFVY3lvbXdyN3R1UmdqU25hR0w4bjhwUGlkK3c5RklhQ0xlQ3pEb1ZyMy96UGVkREhJTWRreWpVS054QmNGd0Nrb2I4N0dTWEZKb1VHZEFCMUlwcGQ2OFB0YmZRZHc4SVVTTElIUTZiYlJ6U1ZnbXdwb096ZDdWNHZEU1RSNzAxcUhVVlZQazFtSDExa0YyYkc5SjlQQndialRRUkFzZWE4d1EySUJKaHZCcDBKaUNHSnZBQXphankvTFQrS09IRVRwZTZXcjh5VE5BUjRHMHNBdHBoU25wakxBakNjdEVXTk85OGhNeHlBUWRsc3FnbnBvUUo0MExQZlV5b3R6VUQ3S0V2NHZ2bXc5WnJPekFpUE9zWGF4NW1ZSnlhaTlWOXNGbGJ6OXp3RlJJbmFycXNkbEZyQzA0aTdSM2pVNVVJOWVWVUwwSjVFQ0NaU0tzNmRnYmw1cTE3M1o1MCtWS1NnZGEwS21ZS1ltNFo5cW43TnZWblByQlA0cnpzZFJlZ3gzVmFhWHRaZmwrZ1pzcGlORVdDRzM1T1VISGhDZ1p2OG5DbnRSMkRUdHdXWGdwNzE5L1lsUVFQaFhpcFJENW8xWm1RUVNSV3RPaHNVblp4KzZhY3lpOEpZSFhkU0xGdCsxMnoxckE1SGExNnNrTENJMnY4bWl6dFVNQjlIa3RuQWZ5bUlKaCtRbC8yS1FnYzlPQnBCaUFieFhHK3YvQ0Q5bmZjNjVTRkV1c2NPMzVJK1JPRlExREVaTEptdDYzN3hVNzM3NlZodDM1b0ViNXNVTk1pSzlua2huQkhhc0k2RVBkVlErRTRuT0dxTlpaSXZLNjJHZGN0TzQrV0NLV0tTaS8yYmhMRzdsWVRWS1E1UkxVMmxKKzYrelM5YnhkeWZKWFVvSFM5ZVBDdGVkWGZoOXFtSGNVaWlCOW5la2RlL24rMkR0Z2JYdFQwajNQSVRFOWRzWDhLbFlSTkQwaHRHM3dOMGZZa1NSZytNc2dXdzdlMFFSbS9JNE9ONzRVcmlBdlArVnRzc2tFY24zdTBFbDVqL2pwQXlSK1gyUkZ0U0gveVBZazhBU29QL3dIMi83dUQvN3pWV0NvcVRJakZFRk16dlEyNkU0SWhSTFc2RUJtK2VlZ2lUcVJOdFdEaUUraDNJcmRVNFJCVzNNWlZpRXEvY1Z5L3lSc3RVbGFNY3ZMSVZOMWVQSzRnblFmNm5hTERKbFFVRFpZU3JHMGxzczlWaWZ4dWJORExtWG5YZUlBWmF6Sk5WOFFRVXpPOUZ4YzkrUUxlaUptT3pRazJ5UG1tb2N5WlcxNVB2N2pNM3JqTE5UUkxZci9Fb3lvMUNlZGNLNWZzY1diWnBOSEhiVXVtQ0N1b1BveHc0bW1rQmVlQjRiOEdIS3o3QU5xdzlWK1UvNVk0OXdNeWc5TkpqUW81RGptVFYxREZVUVFtelVkK3I2OVN2cHV0T1RQYXBWTU90VVk3WUJaa2xhRy82S2liUXNEemJUQ2dvUkdKajhvbGFQdEJRdzk0SUwzUmhSY1FWbk8yOEpBbmoydHkvb1FNUHF3SzEzbzhzek4wY0VvZTExeWNRTloxdXorWlNKSW1EVWQ0ZVc5V3Y2WmJLbk5uY0ZUeXhoUjdXdkIveFNFRUh6ZzlDS280UmNGZkNpaDExQVdIQWFrNUdhdjFyQ2pYRUdpc3RaU3lMVE9OUWRlOTA3YzFRV0VvUmFjc1YwRlYwV2JEUXhNQktsa1RRZjdaZllGY1NYRXp3OW93TFEyYzlaR0N6OEdmejR3Zy9JSnJVY01nUnJtaUNNcTlTYlNqUERJSlMrT3VpV0N1SUtvVFd6dElZdlIxeDNMRjBpdy9HR3R3blZjMVFmRTMxNzlQWnNUK3pUYUxvMVFMZ0pZYXpwZUxKendiL2xIUDIxbzFUUDR0MkJyUDM3MWt3Tk84WkNGV0JwckJybVoweS9xTmFRWkx4WEkybUZJVlJTQmd2ODBvNThTNlBZM3JkODFJRDMvL0xmRkozWWM0amlNS2N5ZmptNE9WQkJoVGUvNzc5V1RzTUplb2pkZ1FYZERwVkVJQUFNN1doMlFoV0s0NUNIbXpkZEtwUzVXTUtJQ01rYVhEZFZkYkdENGVLY293cHFPZU95OU9pZmkwY0pjN1ZkeGttK2RCM1luS3hINkdoYm9MeVRTVXZYTHdsNHlYMG5aelBKUmlxQkM1ZTFNYi92SnpwT0Z4ZWIxeWtDL2lwUGpxeTRqbE5FdnhuMzQxVThNRmxOcGlzVUtSa1FWeXVaTlhpOUYySHgwUVlRelBmY3lvYytTdFVzT2VUNEI2b3J6TFB2bWljUDFiNVdPbkp4RWFKR0NNVEd5Yk43MHJtNjMzb3VSeHZBRkVkWjBSSUxJMjdFa0VhRVBaRHFpYXhIVHBpWEJ6NHpkdzNPUmdyRXAyNVNPNkU3RHRKVkxBNlUrQ3lLczZWUitsa3VSdi9Fdkg1TFlVNHFXUzk1SnNCNWI2WE9FM0dab2tZSVIyWWdURjZnWDk5MXc0OGpCU1ZCQmhETmRscCtsUWh4TjZYQTJvV2o1d0YzVUlNN2JncnFjNDQ2eGl4U01USWRLZFNmTDJvZHVlT3JCRGpzSEtvaHdwcXZ5czVTM1Y1NzREVzJQdGcxZGk1aDJ5azRBQm51UHp3VUtSbWFXQjM5NXA2RUo2bm1FTW9vdWlIQ21vL3pzUnZoVzUvdG5TTm1uZWVpWWU3ZXFQcDJjWkdpQmdoRTU2M1JwdnV6dHE2M0NmWEtFMDZJTElwenBLRC9QTFIwSFl2OXhxcVpxaU4xczNUdFoxUGo1bjh1Nmw5NENCU056TGxHWUgySXRtTlovMlVDcHoxQ0VaenJLejBGTXpEUzRpdVIweTlqdlUrOFhLWXMvR25MK08rak5WekEyUVhPV2JWME4zT2p4b1lNVG9VQ0VNNTB1cHdZeElhc2xuMjBjYmIxMTNiejJlRHN6citQSTdoT2FyMkJzNWlmaXMvNnZ1TGNxbnphekxCQmhUUC95L3h6RG54LzU5aCtWVDEyYm43RFhYL2lJRnlycXNicXJYUGFkWUJjb0dKdmpyUmQvMWh2cVZON3VZR1lpck9sVGVGTTJUN3dQVHZ4dDRRK1V3TXZlZFZuSjhQMmdxaWdZMFdCamZoVVQ0V0pvYTNwbjl0RmYvOXl2dmhpOVdGaXZjSUNjVnI1VVlEcmRyRk5Gd2NnTW01K1BES1NqMDAzdkpWL2hyQ1BiZng5YXVvTDNwMXdGMHg5Rmk5TlF2VW15NTBQT1cvWFRGYnpWTkhPWnE1Zys5T3JlZVVMcFA2RDZ2clJVQmU5UHVVcW1ieVpHNjlQSUpkWDltYUVscHlwNGY0cFVNLzFMSjBtYS9GVWFXWktzYWtTSkNsWVRXb1hhbWY3L3J1T3JCZ00yVVNRQUFBQUFTVVZPUks1Q1lJST0iCn0K"/>
    </extobj>
  </extobjs>
</s:customData>
</file>

<file path=customXml/itemProps1.xml><?xml version="1.0" encoding="utf-8"?>
<ds:datastoreItem xmlns:ds="http://schemas.openxmlformats.org/officeDocument/2006/customXml" ds:itemID="{49396EAA-A92B-46C9-B027-B274A76E220F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1090</Words>
  <Application>Microsoft Office PowerPoint</Application>
  <PresentationFormat>宽屏</PresentationFormat>
  <Paragraphs>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华文中宋</vt:lpstr>
      <vt:lpstr>思源黑体 CN Light</vt:lpstr>
      <vt:lpstr>思源宋体 CN Heavy</vt:lpstr>
      <vt:lpstr>Arial</vt:lpstr>
      <vt:lpstr>Open Sans</vt:lpstr>
      <vt:lpstr>Times New Roman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yilai chen</cp:lastModifiedBy>
  <cp:revision>63</cp:revision>
  <dcterms:created xsi:type="dcterms:W3CDTF">2024-04-11T05:16:07Z</dcterms:created>
  <dcterms:modified xsi:type="dcterms:W3CDTF">2024-05-29T15:20:13Z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2052-6.2.1.8344</vt:lpwstr>
  </property>
  <property fmtid="{D5CDD505-2E9C-101B-9397-08002B2CF9AE}" pid="3" name="ICV">
    <vt:lpwstr>F400648D84D208BFC2301666DB01C559_43</vt:lpwstr>
  </property>
</Properties>
</file>